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84" r:id="rId2"/>
    <p:sldId id="256" r:id="rId3"/>
    <p:sldId id="399" r:id="rId4"/>
    <p:sldId id="321" r:id="rId5"/>
    <p:sldId id="274" r:id="rId6"/>
    <p:sldId id="278" r:id="rId7"/>
    <p:sldId id="392" r:id="rId8"/>
    <p:sldId id="393" r:id="rId9"/>
    <p:sldId id="324" r:id="rId10"/>
    <p:sldId id="376" r:id="rId11"/>
    <p:sldId id="394" r:id="rId12"/>
    <p:sldId id="331" r:id="rId13"/>
    <p:sldId id="309" r:id="rId14"/>
    <p:sldId id="310" r:id="rId15"/>
    <p:sldId id="395" r:id="rId16"/>
    <p:sldId id="330" r:id="rId17"/>
    <p:sldId id="270" r:id="rId18"/>
    <p:sldId id="396" r:id="rId19"/>
    <p:sldId id="358" r:id="rId20"/>
    <p:sldId id="397" r:id="rId21"/>
    <p:sldId id="398" r:id="rId22"/>
    <p:sldId id="361" r:id="rId23"/>
    <p:sldId id="350" r:id="rId24"/>
    <p:sldId id="351" r:id="rId25"/>
    <p:sldId id="353" r:id="rId26"/>
    <p:sldId id="325" r:id="rId27"/>
    <p:sldId id="329" r:id="rId28"/>
    <p:sldId id="312" r:id="rId29"/>
    <p:sldId id="313" r:id="rId30"/>
    <p:sldId id="314" r:id="rId31"/>
    <p:sldId id="383" r:id="rId32"/>
    <p:sldId id="385" r:id="rId33"/>
    <p:sldId id="258" r:id="rId34"/>
    <p:sldId id="259" r:id="rId35"/>
    <p:sldId id="260" r:id="rId36"/>
    <p:sldId id="261" r:id="rId37"/>
    <p:sldId id="262" r:id="rId38"/>
    <p:sldId id="263" r:id="rId39"/>
    <p:sldId id="380" r:id="rId40"/>
    <p:sldId id="3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5F5E6-63D3-474E-A4FB-38FC85C28B4F}" type="datetimeFigureOut">
              <a:rPr lang="en-US" smtClean="0"/>
              <a:t>4/12/25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2175C-31E3-5849-97E8-BEA087BF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5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BA24C-A276-044A-BA1C-F82130180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8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C54FD-ABF4-044A-BC63-B76400AD0D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3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D004B3-3E98-444B-9FDE-5B688A064D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78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9F41-DB17-0344-82D3-0CFB76495B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50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9F41-DB17-0344-82D3-0CFB76495B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0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B9F41-DB17-0344-82D3-0CFB76495B7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3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4E71-554D-2A4B-9318-E4222BD0A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262C8-8051-3349-BE8A-173C4041D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40582-8363-3044-AC53-66682292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72124-CD23-9941-BE19-745914C5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B651F-9A4E-3746-BE93-37786726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92E1-8579-AF4F-B80E-45799735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3F393-DC12-DC41-B90E-A050C64A6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DA404-89CB-904D-825F-788ACA6F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15E8-BAA0-2147-A30F-5D599191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EFA12-5C78-E04E-83D8-0EF92A03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6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6058BB-DF6F-5146-AF5B-2FF70BD21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C8DCB-D7F5-1F45-88CB-161220F3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C4F64-1022-1A4F-9B53-E16C90B3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3C154-71AB-CB4F-AF5C-F619A499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039E9-D051-B94C-ABD8-64467C74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1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6F9B-C69F-BA44-892B-4C6D2702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2BE9-8042-C747-92E1-0385D5706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51C46-4017-3A44-8AF5-011A0EAE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A9F1D-7F93-3B42-9041-A9D32405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FE17F-A607-054B-A7A0-A83E304F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0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21C8-324E-AA4B-9EB0-3C14E86A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02141-5AA6-3C41-A9BE-C0E807D3F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BDBCB-6210-094B-9036-BEF31383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DFA30-27DB-4A43-9A81-406BF164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28ACC-E540-5A40-9C38-DBA9438B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37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2CC1-A5A1-B748-B4A9-48F4C73F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3D6C3-5FE8-DA48-ADFC-7C38629C5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5212A-082A-9340-BC1F-35B9A5C36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93EE5-D4A4-D547-9E7B-36A96B07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F062-8EA0-3241-B1DC-6D817816B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D22A1-F787-F848-894A-D0F489E9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5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547E-ABFE-F442-BB41-AAB166460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6687F-742F-544C-8F3F-CF9F0A731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5DF3D-0911-104B-8F02-0EDB37EBB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B1F49C-EE09-AE40-AD25-61BF825D0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F072C-64B2-0D4D-8C34-42EB4E74D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80B8-92ED-DC4C-A203-2F3E363C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47892A-E4C8-5D47-8057-92980216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F1E58-DE76-6249-B37D-521E5A9F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5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097B-1B54-B54A-AEB2-A8143D9E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2E035-A37D-EC4E-90DF-E3785642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F55D1-EDC0-8C4A-8BDF-F36384959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AE815-9FE6-8046-B931-C82D1F7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2C0B0-C6F5-1040-8225-61A949CE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ACD7A-FB9E-8D4D-8776-92802D2E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C16F6-8048-1E4B-9A8E-25B0D067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3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C073-6B57-4746-AD2A-7D5B52D6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BA77-8492-E74C-8559-2961EBBE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0DEF2-52F2-C644-952A-E6E2C0A88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0F8A8-D39A-F34F-ADDF-94F6642E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C4A7F-7E39-9C4D-890E-588B0A9D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1B6E6-B560-7149-BEF0-1E5AE41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4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7D84-C50D-D54B-868B-C61CE6FA0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AA79A3-8A99-264F-A815-49C2E0D56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42927-BE9A-B248-9657-235A8A656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0842F-1419-5744-966F-6ED917E8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F01DC-818E-3440-A42D-6C0697CC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E0151-33B9-BE44-AB5A-CF90F841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62055-39C5-7342-8AED-A97A71D6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8AD2-FA9C-8845-95EF-F96A02675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D99A8-2CDB-6043-A63E-4B525D0FB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3823E-2A48-774C-89CD-C6D1FCE82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49297-6FF5-2E4E-9646-F8FBBC368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0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tt08r@ecs.soton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110.1353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75606" y="4509040"/>
            <a:ext cx="6400800" cy="1752600"/>
          </a:xfrm>
        </p:spPr>
        <p:txBody>
          <a:bodyPr/>
          <a:lstStyle/>
          <a:p>
            <a:r>
              <a:rPr lang="en-US" dirty="0"/>
              <a:t>Long Tran-Thanh</a:t>
            </a:r>
          </a:p>
          <a:p>
            <a:r>
              <a:rPr lang="en-US" dirty="0">
                <a:hlinkClick r:id="rId3"/>
              </a:rPr>
              <a:t>long.tran-thanh@warwick.ac.uk</a:t>
            </a:r>
            <a:endParaRPr lang="en-US" dirty="0"/>
          </a:p>
          <a:p>
            <a:r>
              <a:rPr lang="en-US" dirty="0"/>
              <a:t>University of Warwick, UK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72856" y="887545"/>
            <a:ext cx="9486377" cy="2991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/>
              <a:t>Introduction to Reinforcement Learning</a:t>
            </a:r>
          </a:p>
          <a:p>
            <a:endParaRPr lang="en-US" dirty="0"/>
          </a:p>
          <a:p>
            <a:r>
              <a:rPr lang="en-US" sz="3900" dirty="0"/>
              <a:t>A mini course @ HCMUS, Vietnam</a:t>
            </a:r>
          </a:p>
          <a:p>
            <a:br>
              <a:rPr lang="en-US" sz="3900" dirty="0"/>
            </a:br>
            <a:r>
              <a:rPr lang="en-US" sz="3600" dirty="0"/>
              <a:t>Lectures 10-12 (cont’d)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1963145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3274" y="888101"/>
            <a:ext cx="11738290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Repeated 2-player zero-sum game: agent, adversary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B108B-2523-F64E-B58E-B5A3DE1E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70AF109-53B5-C24B-A649-74F58F70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68" y="69009"/>
            <a:ext cx="8675136" cy="661926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Problem setting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118474-5A6A-8F45-A689-1F3DBB901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57DBB1-AC7A-6D45-B7AD-49A3375E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74" y="1525138"/>
            <a:ext cx="11738290" cy="3145245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At each t = {1,..T}: agent chooses strategy (action)              </a:t>
            </a:r>
          </a:p>
          <a:p>
            <a:r>
              <a:rPr lang="en-US" sz="2400" dirty="0"/>
              <a:t>Adversary simultaneously chooses strategy</a:t>
            </a:r>
          </a:p>
          <a:p>
            <a:r>
              <a:rPr lang="en-US" sz="2400" dirty="0"/>
              <a:t>Agent observes loss               and       (full information feedback)    </a:t>
            </a:r>
          </a:p>
          <a:p>
            <a:r>
              <a:rPr lang="en-US" sz="2400" dirty="0"/>
              <a:t>Adversary is a no-regret learner: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F29D32-1BB5-464A-B682-C02A05B4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242" y="2038960"/>
            <a:ext cx="1892300" cy="292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3AEC54-0534-F645-B858-F69206F2B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06" y="2489828"/>
            <a:ext cx="787400" cy="292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CAB6B46-B33F-DE4E-956B-64F5E710D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132" y="1591317"/>
            <a:ext cx="1854200" cy="2921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D2DB5E-8918-8C47-BC98-BAEC1BCDE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995" y="3651034"/>
            <a:ext cx="5130800" cy="825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E4B0D1-3CAB-CC47-9A32-DDCDFFB82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331" y="2594958"/>
            <a:ext cx="241300" cy="177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C6BCE-8CB8-354B-9C66-15434973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322454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5AF40-9569-0B49-AD8B-49CEDBB2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E3801-ED07-2E4C-B690-49ECF27D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DD7DE9-9EF1-8F4C-9FA1-42BD291E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C2E96-ECB0-A548-AC98-CCD7B68DC80A}"/>
              </a:ext>
            </a:extLst>
          </p:cNvPr>
          <p:cNvSpPr txBox="1"/>
          <p:nvPr/>
        </p:nvSpPr>
        <p:spPr>
          <a:xfrm>
            <a:off x="163274" y="1097963"/>
            <a:ext cx="11967620" cy="1107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If adversary uses no-regret learning algorithm to choose       at each time step </a:t>
            </a:r>
            <a:r>
              <a:rPr lang="en-US" sz="2200" i="1" dirty="0"/>
              <a:t>t</a:t>
            </a:r>
            <a:r>
              <a:rPr lang="en-US" sz="2200" dirty="0"/>
              <a:t> -&gt; Can we predict the next step of adversary without the need to observe it?</a:t>
            </a:r>
          </a:p>
          <a:p>
            <a:endParaRPr lang="en-US" sz="2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DA7500-CD97-3F4D-B65A-979EEEFE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68" y="69009"/>
            <a:ext cx="8675136" cy="661926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No-regret learners are easy to predict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C0DAD20-B5D6-8F46-9220-9153566F2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94" y="3682887"/>
            <a:ext cx="11975926" cy="151069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Key result</a:t>
            </a:r>
            <a:r>
              <a:rPr lang="en-US" sz="2200" dirty="0"/>
              <a:t>:  We show that                                                    -&gt; use       to predict            (we assume we </a:t>
            </a:r>
          </a:p>
          <a:p>
            <a:pPr marL="0" indent="0">
              <a:buNone/>
            </a:pPr>
            <a:r>
              <a:rPr lang="en-US" sz="2200" dirty="0"/>
              <a:t>observe adversary’s move </a:t>
            </a:r>
            <a:r>
              <a:rPr lang="en-US" sz="2200" b="1" dirty="0"/>
              <a:t>after</a:t>
            </a:r>
            <a:r>
              <a:rPr lang="en-US" sz="2200" dirty="0"/>
              <a:t> we have made our own)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C652C8-AF87-5B43-84B5-09E029DF5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763" y="3936751"/>
            <a:ext cx="29972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3BB668-2BFE-6544-AD2C-47A0F8E5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78" y="4241629"/>
            <a:ext cx="241300" cy="17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08717E-1E14-F143-B69F-3F235F3E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671" y="4229577"/>
            <a:ext cx="508000" cy="20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6351E4-7128-2545-928D-7D7CFE5B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560" y="1254116"/>
            <a:ext cx="241300" cy="17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972387-CFD1-0A47-AB54-F199C1EB5C87}"/>
              </a:ext>
            </a:extLst>
          </p:cNvPr>
          <p:cNvSpPr txBox="1"/>
          <p:nvPr/>
        </p:nvSpPr>
        <p:spPr>
          <a:xfrm>
            <a:off x="154968" y="2590515"/>
            <a:ext cx="11975926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/>
              <a:t>Idea</a:t>
            </a:r>
            <a:r>
              <a:rPr lang="en-US" sz="2200" dirty="0"/>
              <a:t>: design a special algorithm (Accurate Follow the Regularized Leader) and play against the adversary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888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05263D-CBF0-D44B-AB9B-E4256B9093EA}"/>
              </a:ext>
            </a:extLst>
          </p:cNvPr>
          <p:cNvSpPr txBox="1"/>
          <p:nvPr/>
        </p:nvSpPr>
        <p:spPr>
          <a:xfrm>
            <a:off x="5319978" y="1225441"/>
            <a:ext cx="6123086" cy="156966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Selfish behaviour causes system collapse: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Piatti </a:t>
            </a:r>
            <a:r>
              <a:rPr lang="en-US" sz="2400" i="1" dirty="0"/>
              <a:t>et al.</a:t>
            </a:r>
            <a:r>
              <a:rPr lang="en-US" sz="2400" dirty="0"/>
              <a:t>, Arxiv’24 (e.g., </a:t>
            </a:r>
            <a:r>
              <a:rPr lang="en-US" sz="2400" dirty="0">
                <a:solidFill>
                  <a:srgbClr val="FF0000"/>
                </a:solidFill>
              </a:rPr>
              <a:t>financial system’s collapse</a:t>
            </a:r>
            <a:r>
              <a:rPr lang="en-US" sz="2400" dirty="0"/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7F8198-D495-C245-9CBC-59EE4CEF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5" y="2822546"/>
            <a:ext cx="4097571" cy="35823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899F5F-25BD-6B42-88A3-81C10EDC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58" y="1118592"/>
            <a:ext cx="3602087" cy="3351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32B4807-5971-AE48-AFC9-633A8888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72" y="197583"/>
            <a:ext cx="11680415" cy="616182"/>
          </a:xfrm>
        </p:spPr>
        <p:txBody>
          <a:bodyPr>
            <a:noAutofit/>
          </a:bodyPr>
          <a:lstStyle/>
          <a:p>
            <a:r>
              <a:rPr lang="en-US" sz="3600" b="1" dirty="0"/>
              <a:t>Application: last-round convergence in multi-agent systems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17BEC-D47B-9743-A7A8-8FF0D5FB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F4E92-260E-B148-94A8-23C848C28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B0A60-CB1A-DD4F-94E4-2CAA19962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303983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76" y="86345"/>
            <a:ext cx="11857812" cy="627334"/>
          </a:xfrm>
        </p:spPr>
        <p:txBody>
          <a:bodyPr>
            <a:normAutofit/>
          </a:bodyPr>
          <a:lstStyle/>
          <a:p>
            <a:r>
              <a:rPr lang="en-GB" sz="3600" dirty="0"/>
              <a:t>Impossibility results</a:t>
            </a:r>
            <a:endParaRPr lang="en-US" sz="36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7976" y="744472"/>
            <a:ext cx="6932372" cy="27052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Repeated Matching Pennies after 2500 iterations: </a:t>
            </a:r>
          </a:p>
          <a:p>
            <a:pPr eaLnBrk="1" hangingPunct="1"/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No-regret learning </a:t>
            </a:r>
            <a:r>
              <a:rPr lang="en-GB" sz="2200" dirty="0" err="1">
                <a:solidFill>
                  <a:srgbClr val="000000"/>
                </a:solidFill>
                <a:latin typeface="Calibri"/>
                <a:cs typeface="Calibri"/>
              </a:rPr>
              <a:t>alg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: Multiplicative Weight Update</a:t>
            </a:r>
          </a:p>
          <a:p>
            <a:pPr marL="800100" lvl="1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Blue line: MWU vs MWU</a:t>
            </a:r>
          </a:p>
          <a:p>
            <a:pPr marL="800100" lvl="1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System dynamics: outward spiral -&gt; no convergence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1237" y="3692214"/>
            <a:ext cx="11920823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/>
              <a:t>Known since </a:t>
            </a:r>
            <a:r>
              <a:rPr lang="en-US" sz="2200" dirty="0" err="1"/>
              <a:t>Mertikopoulos</a:t>
            </a:r>
            <a:r>
              <a:rPr lang="en-US" sz="2200" dirty="0"/>
              <a:t>, Papadimitriou &amp; </a:t>
            </a:r>
            <a:r>
              <a:rPr lang="en-US" sz="2200" dirty="0" err="1"/>
              <a:t>Piliouras</a:t>
            </a:r>
            <a:r>
              <a:rPr lang="en-US" sz="2200" dirty="0"/>
              <a:t> (2018): </a:t>
            </a:r>
            <a:r>
              <a:rPr lang="en-US" sz="2200" b="1" dirty="0"/>
              <a:t>no last round convergence </a:t>
            </a:r>
            <a:r>
              <a:rPr lang="en-US" sz="2200" dirty="0"/>
              <a:t>in general case. Other notable work: Bailey and </a:t>
            </a:r>
            <a:r>
              <a:rPr lang="en-US" sz="2200" dirty="0" err="1"/>
              <a:t>Piliouras</a:t>
            </a:r>
            <a:r>
              <a:rPr lang="en-US" sz="2200" dirty="0"/>
              <a:t> (2018), Cheung and </a:t>
            </a:r>
            <a:r>
              <a:rPr lang="en-US" sz="2200" dirty="0" err="1"/>
              <a:t>Piliouras</a:t>
            </a:r>
            <a:r>
              <a:rPr lang="en-US" sz="2200" dirty="0"/>
              <a:t> (2019)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235" y="4597076"/>
            <a:ext cx="11920823" cy="17851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b="1" dirty="0"/>
              <a:t>Existence of last round convergence</a:t>
            </a:r>
            <a:r>
              <a:rPr lang="en-US" sz="2200" dirty="0"/>
              <a:t> </a:t>
            </a:r>
            <a:r>
              <a:rPr lang="mr-IN" sz="2200" dirty="0"/>
              <a:t>–</a:t>
            </a:r>
            <a:r>
              <a:rPr lang="en-US" sz="2200" dirty="0"/>
              <a:t> some special cases:</a:t>
            </a:r>
          </a:p>
          <a:p>
            <a:endParaRPr lang="en-US" sz="2200" dirty="0"/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Daskalakis and </a:t>
            </a:r>
            <a:r>
              <a:rPr lang="en-US" sz="2200" dirty="0" err="1"/>
              <a:t>Panageas</a:t>
            </a:r>
            <a:r>
              <a:rPr lang="en-US" sz="2200" dirty="0"/>
              <a:t> (2018): Optimistic MWU + unique minimax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Bu, Ratliff &amp; </a:t>
            </a:r>
            <a:r>
              <a:rPr lang="en-US" sz="2200" dirty="0" err="1"/>
              <a:t>Mesbahi</a:t>
            </a:r>
            <a:r>
              <a:rPr lang="en-US" sz="2200" dirty="0"/>
              <a:t> (2019): Differential games (linear-quadratic) + gradient ascent/descent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 err="1"/>
              <a:t>Goktas</a:t>
            </a:r>
            <a:r>
              <a:rPr lang="en-US" sz="2200" dirty="0"/>
              <a:t> &amp; Greenwald (2022): Exploitability-</a:t>
            </a:r>
            <a:r>
              <a:rPr lang="en-US" sz="2200" dirty="0" err="1"/>
              <a:t>minimising</a:t>
            </a:r>
            <a:r>
              <a:rPr lang="en-US" sz="2200" dirty="0"/>
              <a:t> strategy profiles 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48" y="136525"/>
            <a:ext cx="5119337" cy="306954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AE28D-1DBD-0448-9F08-8CDB37712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554649-0C16-6E4A-8FE1-23859629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761BB2A-B4D6-FA43-AD6C-B659A8DF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181120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76" y="86345"/>
            <a:ext cx="11857812" cy="627334"/>
          </a:xfrm>
        </p:spPr>
        <p:txBody>
          <a:bodyPr>
            <a:normAutofit/>
          </a:bodyPr>
          <a:lstStyle/>
          <a:p>
            <a:r>
              <a:rPr lang="en-GB" sz="3000" dirty="0"/>
              <a:t>Last-round convergence with asymmetric knowledge (</a:t>
            </a:r>
            <a:r>
              <a:rPr lang="en-GB" sz="2400" dirty="0" err="1"/>
              <a:t>Dinh</a:t>
            </a:r>
            <a:r>
              <a:rPr lang="en-GB" sz="2400" dirty="0"/>
              <a:t> </a:t>
            </a:r>
            <a:r>
              <a:rPr lang="en-GB" sz="2400" i="1" dirty="0"/>
              <a:t>et al</a:t>
            </a:r>
            <a:r>
              <a:rPr lang="en-GB" sz="2400" dirty="0"/>
              <a:t>., ALT 2021</a:t>
            </a:r>
            <a:r>
              <a:rPr lang="en-GB" sz="3000" dirty="0"/>
              <a:t>) </a:t>
            </a:r>
            <a:endParaRPr lang="en-US" sz="30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7976" y="998686"/>
            <a:ext cx="7002846" cy="40008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Asymmetric information: </a:t>
            </a:r>
          </a:p>
          <a:p>
            <a:pPr eaLnBrk="1" hangingPunct="1"/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Leader (column player) can estimate her (approximate) minimax strategy</a:t>
            </a:r>
          </a:p>
          <a:p>
            <a:pPr marL="800100" lvl="1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Follower (row player) is a regret minimiser -&gt; uses a no-regret algorithm</a:t>
            </a:r>
          </a:p>
          <a:p>
            <a:pPr marL="800100" lvl="1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Leader’s objectives: </a:t>
            </a:r>
          </a:p>
          <a:p>
            <a:pPr marL="1200150" lvl="2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Last round convergence </a:t>
            </a:r>
          </a:p>
          <a:p>
            <a:pPr marL="1200150" lvl="2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Provable performance guarantee (e.g., no-regret)           </a:t>
            </a:r>
          </a:p>
          <a:p>
            <a:pPr marL="457200" lvl="1" indent="0" eaLnBrk="1" hangingPunct="1"/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22" y="713679"/>
            <a:ext cx="5031178" cy="313011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1C8CB1-F7B5-EA45-8848-C512238E8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E6D8B-442E-7545-81FB-CEB4F52C0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D2C0D-DC88-9B42-9B2E-8A28233AB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7800B4-F049-AD41-92C6-001A29F0D091}"/>
              </a:ext>
            </a:extLst>
          </p:cNvPr>
          <p:cNvSpPr/>
          <p:nvPr/>
        </p:nvSpPr>
        <p:spPr>
          <a:xfrm>
            <a:off x="166247" y="5224783"/>
            <a:ext cx="11920823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200" b="1" dirty="0"/>
              <a:t>Main result</a:t>
            </a:r>
            <a:r>
              <a:rPr lang="en-GB" sz="2200" dirty="0"/>
              <a:t>: Column player uses LRCA and row player chooses from a large class of no-regret algorithms (including FTRL-class) -&gt; </a:t>
            </a:r>
            <a:r>
              <a:rPr lang="en-GB" sz="2200" b="1" dirty="0"/>
              <a:t>last round convergence </a:t>
            </a:r>
            <a:r>
              <a:rPr lang="en-GB" sz="2200" dirty="0"/>
              <a:t>+ column player achieves </a:t>
            </a:r>
            <a:r>
              <a:rPr lang="en-GB" sz="2200" b="1" dirty="0"/>
              <a:t>no-instant-regret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32101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50" y="168275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dirty="0"/>
              <a:t>2. It’s easy to attack no-regret learners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>
                <a:solidFill>
                  <a:schemeClr val="accent1"/>
                </a:solidFill>
              </a:rPr>
              <a:t>Joint work with and Sam </a:t>
            </a:r>
            <a:r>
              <a:rPr lang="en-US" sz="2800" dirty="0" err="1">
                <a:solidFill>
                  <a:schemeClr val="accent1"/>
                </a:solidFill>
              </a:rPr>
              <a:t>Taaghol</a:t>
            </a:r>
            <a:r>
              <a:rPr lang="en-US" sz="2800" dirty="0">
                <a:solidFill>
                  <a:schemeClr val="accent1"/>
                </a:solidFill>
              </a:rPr>
              <a:t> (Warwick), </a:t>
            </a:r>
            <a:r>
              <a:rPr lang="en-US" sz="2800" dirty="0" err="1">
                <a:solidFill>
                  <a:schemeClr val="accent1"/>
                </a:solidFill>
              </a:rPr>
              <a:t>Shivakumar</a:t>
            </a:r>
            <a:r>
              <a:rPr lang="en-US" sz="2800" dirty="0">
                <a:solidFill>
                  <a:schemeClr val="accent1"/>
                </a:solidFill>
              </a:rPr>
              <a:t> Mahesh (Warwick/Oxford), </a:t>
            </a:r>
            <a:r>
              <a:rPr lang="en-US" sz="2800" dirty="0" err="1">
                <a:solidFill>
                  <a:schemeClr val="accent1"/>
                </a:solidFill>
              </a:rPr>
              <a:t>Anshuka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 err="1">
                <a:solidFill>
                  <a:schemeClr val="accent1"/>
                </a:solidFill>
              </a:rPr>
              <a:t>Rangi</a:t>
            </a:r>
            <a:r>
              <a:rPr lang="en-US" sz="2800" dirty="0">
                <a:solidFill>
                  <a:schemeClr val="accent1"/>
                </a:solidFill>
              </a:rPr>
              <a:t> (UCSD/Amazon), Haifeng Xu (</a:t>
            </a:r>
            <a:r>
              <a:rPr lang="en-US" sz="2800" dirty="0" err="1">
                <a:solidFill>
                  <a:schemeClr val="accent1"/>
                </a:solidFill>
              </a:rPr>
              <a:t>UChicago</a:t>
            </a:r>
            <a:r>
              <a:rPr lang="en-US" sz="2800" dirty="0">
                <a:solidFill>
                  <a:schemeClr val="accent1"/>
                </a:solidFill>
              </a:rPr>
              <a:t>) and  Massimo Franceschetti (UCSD)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(AAAI’22, IJCAI’22, ICML’25 submission)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4D442-BCB4-6645-80CB-002E5766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6614C-7473-4E45-B2F1-2B55C970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F70AB-AE17-E448-934E-AC99F8FB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51302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ximi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6120" y="1628800"/>
            <a:ext cx="2664296" cy="223224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35560" y="1556792"/>
            <a:ext cx="4680520" cy="3105636"/>
            <a:chOff x="611560" y="1556792"/>
            <a:chExt cx="4680520" cy="3105636"/>
          </a:xfrm>
        </p:grpSpPr>
        <p:grpSp>
          <p:nvGrpSpPr>
            <p:cNvPr id="10" name="Group 9"/>
            <p:cNvGrpSpPr/>
            <p:nvPr/>
          </p:nvGrpSpPr>
          <p:grpSpPr>
            <a:xfrm>
              <a:off x="611560" y="1556792"/>
              <a:ext cx="4680520" cy="2304256"/>
              <a:chOff x="611560" y="1556792"/>
              <a:chExt cx="4680520" cy="2304256"/>
            </a:xfrm>
          </p:grpSpPr>
          <p:pic>
            <p:nvPicPr>
              <p:cNvPr id="14" name="Picture 13" descr="magnifier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1560" y="1556792"/>
                <a:ext cx="2664296" cy="2304256"/>
              </a:xfrm>
              <a:prstGeom prst="rect">
                <a:avLst/>
              </a:prstGeom>
            </p:spPr>
          </p:pic>
          <p:sp>
            <p:nvSpPr>
              <p:cNvPr id="13" name="Left-Right Arrow 12"/>
              <p:cNvSpPr/>
              <p:nvPr/>
            </p:nvSpPr>
            <p:spPr>
              <a:xfrm>
                <a:off x="3563888" y="2564904"/>
                <a:ext cx="1728192" cy="432048"/>
              </a:xfrm>
              <a:prstGeom prst="leftRightArrow">
                <a:avLst/>
              </a:prstGeom>
              <a:solidFill>
                <a:srgbClr val="FF0000"/>
              </a:solidFill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813301" y="4293096"/>
              <a:ext cx="25347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Calibri" charset="0"/>
                  <a:ea typeface="Calibri" charset="0"/>
                  <a:cs typeface="Calibri" charset="0"/>
                </a:rPr>
                <a:t>(learn the reward values)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5438551" y="2123564"/>
            <a:ext cx="103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Trade-off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09358" y="4293096"/>
            <a:ext cx="326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(optimise the rewards over time)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40458" y="125760"/>
            <a:ext cx="8675136" cy="591509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Exploration vs. exploitation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19BEB-5323-9F4D-B8A9-40F63A426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737EB-30B7-0E4F-8016-E08AF2CE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81070" y="5157192"/>
            <a:ext cx="8696925" cy="4308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/>
              <a:t>Too much exploitation: not enough information -&gt; </a:t>
            </a:r>
            <a:r>
              <a:rPr lang="en-GB" sz="2200" dirty="0" err="1"/>
              <a:t>suboptimality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1781069" y="5805843"/>
            <a:ext cx="8696925" cy="4308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/>
              <a:t>Too much exploration: not enough time to optimise -&gt; </a:t>
            </a:r>
            <a:r>
              <a:rPr lang="en-GB" sz="2200" dirty="0" err="1"/>
              <a:t>suboptimality</a:t>
            </a:r>
            <a:endParaRPr lang="en-US" sz="2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BEB02-E30A-B84D-BB1D-D2C4B2B50FA9}"/>
              </a:ext>
            </a:extLst>
          </p:cNvPr>
          <p:cNvSpPr txBox="1"/>
          <p:nvPr/>
        </p:nvSpPr>
        <p:spPr>
          <a:xfrm>
            <a:off x="1666081" y="3915856"/>
            <a:ext cx="3957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Exploration</a:t>
            </a:r>
            <a:r>
              <a:rPr lang="en-GB" sz="2200" dirty="0"/>
              <a:t> = learning the model</a:t>
            </a:r>
            <a:endParaRPr 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3FCCB1-828E-2E47-BAE2-2B5D88FC6BCC}"/>
              </a:ext>
            </a:extLst>
          </p:cNvPr>
          <p:cNvSpPr txBox="1"/>
          <p:nvPr/>
        </p:nvSpPr>
        <p:spPr>
          <a:xfrm>
            <a:off x="5895651" y="3886782"/>
            <a:ext cx="5332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/>
              <a:t>Exploitation</a:t>
            </a:r>
            <a:r>
              <a:rPr lang="en-GB" sz="2200" dirty="0"/>
              <a:t> = optimising over learnt model</a:t>
            </a:r>
            <a:endParaRPr lang="en-US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048D7-8D75-3E43-BDC2-CF58A8EA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2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4968" y="69009"/>
            <a:ext cx="11074310" cy="646487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The multi-armed bandit (MAB) model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DA0F-0981-4F4D-87AA-79E9E159B92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4" y="1212009"/>
            <a:ext cx="879475" cy="85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803876" y="1499346"/>
            <a:ext cx="1079500" cy="730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 rot="6550073">
            <a:off x="702151" y="2405808"/>
            <a:ext cx="604838" cy="80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44" descr="213_golden_nugget_one_arm_bandi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76" y="996108"/>
            <a:ext cx="10144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5" descr="213_golden_nugget_one_arm_bandi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139" y="2075608"/>
            <a:ext cx="1012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/>
          <p:cNvSpPr/>
          <p:nvPr/>
        </p:nvSpPr>
        <p:spPr>
          <a:xfrm rot="1206803">
            <a:off x="1497488" y="2231184"/>
            <a:ext cx="914400" cy="587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" name="Picture 46" descr="213_golden_nugget_one_arm_bandi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9" y="2867770"/>
            <a:ext cx="101441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878910" y="1089996"/>
            <a:ext cx="8206023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/>
              <a:t>There are multiple arms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89320" y="1668832"/>
            <a:ext cx="8206023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/>
              <a:t>At each time step (round):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3871520" y="2252119"/>
            <a:ext cx="8223823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200" dirty="0"/>
              <a:t>We choose 1 arm to pull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3881046" y="2849251"/>
            <a:ext cx="8206024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200" dirty="0"/>
              <a:t>Receive a reward, drawn from an unknown distribution of that arm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403183" y="4011982"/>
            <a:ext cx="11471806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/>
              <a:t>Objective: maximise the expected total reward 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421075" y="4613644"/>
            <a:ext cx="11471806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/>
              <a:t>Exploration: we want to learn each arm’s expected reward value</a:t>
            </a:r>
            <a:endParaRPr lang="en-US" sz="2200" dirty="0"/>
          </a:p>
        </p:txBody>
      </p:sp>
      <p:sp>
        <p:nvSpPr>
          <p:cNvPr id="18" name="TextBox 17"/>
          <p:cNvSpPr txBox="1"/>
          <p:nvPr/>
        </p:nvSpPr>
        <p:spPr>
          <a:xfrm>
            <a:off x="419058" y="5184230"/>
            <a:ext cx="11471806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200" dirty="0"/>
              <a:t>Exploitation: we want to maximise the sum of the rewards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0385" y="5794577"/>
            <a:ext cx="11471806" cy="43088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GB" sz="2200" dirty="0"/>
              <a:t>MAB is the </a:t>
            </a:r>
            <a:r>
              <a:rPr lang="en-GB" sz="2200" b="1" dirty="0">
                <a:solidFill>
                  <a:srgbClr val="FF0000"/>
                </a:solidFill>
              </a:rPr>
              <a:t>simplest (and flexible) model </a:t>
            </a:r>
            <a:r>
              <a:rPr lang="en-GB" sz="2200" dirty="0"/>
              <a:t>that captures the dilemma of exploration vs. exploitation</a:t>
            </a:r>
            <a:endParaRPr lang="en-US" sz="2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748A4-94BC-FB43-8FF6-739603B79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62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509C5C9-4535-234A-850B-D84ABC412275}"/>
              </a:ext>
            </a:extLst>
          </p:cNvPr>
          <p:cNvGrpSpPr/>
          <p:nvPr/>
        </p:nvGrpSpPr>
        <p:grpSpPr>
          <a:xfrm>
            <a:off x="4034989" y="2691151"/>
            <a:ext cx="3187700" cy="2552700"/>
            <a:chOff x="422593" y="2069747"/>
            <a:chExt cx="3187700" cy="2552700"/>
          </a:xfrm>
        </p:grpSpPr>
        <p:pic>
          <p:nvPicPr>
            <p:cNvPr id="17" name="Picture 16" descr="cloud.png">
              <a:extLst>
                <a:ext uri="{FF2B5EF4-FFF2-40B4-BE49-F238E27FC236}">
                  <a16:creationId xmlns:a16="http://schemas.microsoft.com/office/drawing/2014/main" id="{F876A57F-91F3-F64A-8A4B-F2B9D3A36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69747"/>
              <a:ext cx="3187700" cy="25527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7DF856-E843-E547-966D-BD35A163AA3A}"/>
                </a:ext>
              </a:extLst>
            </p:cNvPr>
            <p:cNvSpPr txBox="1"/>
            <p:nvPr/>
          </p:nvSpPr>
          <p:spPr>
            <a:xfrm>
              <a:off x="1197963" y="3004434"/>
              <a:ext cx="16666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Environment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4B51D9E-1EDE-054D-9156-BDEC87D08FF5}"/>
              </a:ext>
            </a:extLst>
          </p:cNvPr>
          <p:cNvSpPr txBox="1"/>
          <p:nvPr/>
        </p:nvSpPr>
        <p:spPr>
          <a:xfrm>
            <a:off x="246176" y="1534688"/>
            <a:ext cx="3991796" cy="19389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Attacker objective: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To induce linear regret </a:t>
            </a:r>
          </a:p>
          <a:p>
            <a:r>
              <a:rPr lang="en-US" sz="2400" b="1" dirty="0"/>
              <a:t>     </a:t>
            </a:r>
            <a:r>
              <a:rPr lang="en-US" sz="2400" dirty="0"/>
              <a:t>(i.e., to violate the no-</a:t>
            </a:r>
          </a:p>
          <a:p>
            <a:r>
              <a:rPr lang="en-US" sz="2400" dirty="0"/>
              <a:t>     regret property)</a:t>
            </a:r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15E22-B41C-3E4D-B032-B1FFA6FEDD3B}"/>
              </a:ext>
            </a:extLst>
          </p:cNvPr>
          <p:cNvSpPr txBox="1">
            <a:spLocks/>
          </p:cNvSpPr>
          <p:nvPr/>
        </p:nvSpPr>
        <p:spPr>
          <a:xfrm>
            <a:off x="266700" y="365125"/>
            <a:ext cx="10515600" cy="49117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Attack on bandits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D4EC26C-27CD-7546-9579-369914631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F1F58A-45C2-2543-9AA6-E74D64C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9EC2A-9BE3-CC40-AE8C-4CC8B3CBF823}" type="slidenum">
              <a:rPr lang="en-US" smtClean="0"/>
              <a:t>18</a:t>
            </a:fld>
            <a:endParaRPr lang="en-US"/>
          </a:p>
        </p:txBody>
      </p:sp>
      <p:pic>
        <p:nvPicPr>
          <p:cNvPr id="15" name="Picture 14" descr="homer_brain.jpg">
            <a:extLst>
              <a:ext uri="{FF2B5EF4-FFF2-40B4-BE49-F238E27FC236}">
                <a16:creationId xmlns:a16="http://schemas.microsoft.com/office/drawing/2014/main" id="{C8533E21-45B8-E84D-986F-86132E1C8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36" y="2341326"/>
            <a:ext cx="3333464" cy="250009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1E298DB-2AA2-EA4C-BE5C-52247EE01EB7}"/>
              </a:ext>
            </a:extLst>
          </p:cNvPr>
          <p:cNvGrpSpPr/>
          <p:nvPr/>
        </p:nvGrpSpPr>
        <p:grpSpPr>
          <a:xfrm>
            <a:off x="6445465" y="2262599"/>
            <a:ext cx="1975386" cy="964004"/>
            <a:chOff x="3057147" y="1827021"/>
            <a:chExt cx="1975386" cy="964004"/>
          </a:xfrm>
        </p:grpSpPr>
        <p:sp>
          <p:nvSpPr>
            <p:cNvPr id="20" name="Curved Down Arrow 19">
              <a:extLst>
                <a:ext uri="{FF2B5EF4-FFF2-40B4-BE49-F238E27FC236}">
                  <a16:creationId xmlns:a16="http://schemas.microsoft.com/office/drawing/2014/main" id="{70D50A76-B85F-C540-9D38-1A8783BD822C}"/>
                </a:ext>
              </a:extLst>
            </p:cNvPr>
            <p:cNvSpPr/>
            <p:nvPr/>
          </p:nvSpPr>
          <p:spPr>
            <a:xfrm>
              <a:off x="3057147" y="2304947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70F3EA-3565-0C4E-B2BE-5565FFA2FDEB}"/>
                </a:ext>
              </a:extLst>
            </p:cNvPr>
            <p:cNvSpPr txBox="1"/>
            <p:nvPr/>
          </p:nvSpPr>
          <p:spPr>
            <a:xfrm>
              <a:off x="3321252" y="1827021"/>
              <a:ext cx="14312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Perception</a:t>
              </a:r>
            </a:p>
          </p:txBody>
        </p:sp>
      </p:grpSp>
      <p:sp>
        <p:nvSpPr>
          <p:cNvPr id="22" name="Curved Down Arrow 21">
            <a:extLst>
              <a:ext uri="{FF2B5EF4-FFF2-40B4-BE49-F238E27FC236}">
                <a16:creationId xmlns:a16="http://schemas.microsoft.com/office/drawing/2014/main" id="{123B9489-B7CA-7742-8D6A-28EB379AC5BF}"/>
              </a:ext>
            </a:extLst>
          </p:cNvPr>
          <p:cNvSpPr/>
          <p:nvPr/>
        </p:nvSpPr>
        <p:spPr>
          <a:xfrm rot="3683147">
            <a:off x="9596257" y="2295618"/>
            <a:ext cx="1343373" cy="795737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A99632-937C-1E45-91CD-292FC64A86DE}"/>
              </a:ext>
            </a:extLst>
          </p:cNvPr>
          <p:cNvSpPr txBox="1"/>
          <p:nvPr/>
        </p:nvSpPr>
        <p:spPr>
          <a:xfrm>
            <a:off x="9846471" y="1697849"/>
            <a:ext cx="20530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Decision making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DCB84-B9BA-6E41-99FC-A1C77490788F}"/>
              </a:ext>
            </a:extLst>
          </p:cNvPr>
          <p:cNvGrpSpPr/>
          <p:nvPr/>
        </p:nvGrpSpPr>
        <p:grpSpPr>
          <a:xfrm>
            <a:off x="6327635" y="4567777"/>
            <a:ext cx="2195107" cy="984346"/>
            <a:chOff x="2988925" y="4136369"/>
            <a:chExt cx="2195107" cy="984346"/>
          </a:xfrm>
        </p:grpSpPr>
        <p:sp>
          <p:nvSpPr>
            <p:cNvPr id="25" name="Curved Down Arrow 24">
              <a:extLst>
                <a:ext uri="{FF2B5EF4-FFF2-40B4-BE49-F238E27FC236}">
                  <a16:creationId xmlns:a16="http://schemas.microsoft.com/office/drawing/2014/main" id="{C2887E51-3956-BE43-AAD1-870136CFA048}"/>
                </a:ext>
              </a:extLst>
            </p:cNvPr>
            <p:cNvSpPr/>
            <p:nvPr/>
          </p:nvSpPr>
          <p:spPr>
            <a:xfrm rot="10800000">
              <a:off x="3084123" y="4136369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5CEBDF-E5B2-A24D-9D81-9BBABC61CFFF}"/>
                </a:ext>
              </a:extLst>
            </p:cNvPr>
            <p:cNvSpPr txBox="1"/>
            <p:nvPr/>
          </p:nvSpPr>
          <p:spPr>
            <a:xfrm>
              <a:off x="2988925" y="4689828"/>
              <a:ext cx="21951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/>
                <a:t>Behaviour</a:t>
              </a:r>
              <a:r>
                <a:rPr lang="en-US" sz="2200" dirty="0"/>
                <a:t>/Action</a:t>
              </a:r>
            </a:p>
          </p:txBody>
        </p:sp>
      </p:grpSp>
      <p:pic>
        <p:nvPicPr>
          <p:cNvPr id="27" name="Picture 4" descr="😈 Smiling Face with Horns Emoji">
            <a:extLst>
              <a:ext uri="{FF2B5EF4-FFF2-40B4-BE49-F238E27FC236}">
                <a16:creationId xmlns:a16="http://schemas.microsoft.com/office/drawing/2014/main" id="{31C287A8-A140-884F-B4C6-01FA4F8C0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836" y="13652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7DEB77D2-AB6A-314A-B2EC-EE00548340E9}"/>
              </a:ext>
            </a:extLst>
          </p:cNvPr>
          <p:cNvSpPr/>
          <p:nvPr/>
        </p:nvSpPr>
        <p:spPr>
          <a:xfrm rot="10218864">
            <a:off x="5385365" y="745432"/>
            <a:ext cx="1278260" cy="38422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C98211F7-7333-8B44-94BE-78FB4CDEA824}"/>
              </a:ext>
            </a:extLst>
          </p:cNvPr>
          <p:cNvSpPr/>
          <p:nvPr/>
        </p:nvSpPr>
        <p:spPr>
          <a:xfrm rot="20660698">
            <a:off x="8229127" y="787202"/>
            <a:ext cx="1278260" cy="384223"/>
          </a:xfrm>
          <a:prstGeom prst="lightningBol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BBCE1A-A4C8-4248-A288-5E3D538EE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2392" y="673148"/>
            <a:ext cx="850900" cy="469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8DB349D-3275-0E45-AE5B-BE9575922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8291" y="689316"/>
            <a:ext cx="279400" cy="393700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8314F8F3-284B-134B-B7A9-48754A6136C4}"/>
              </a:ext>
            </a:extLst>
          </p:cNvPr>
          <p:cNvSpPr/>
          <p:nvPr/>
        </p:nvSpPr>
        <p:spPr>
          <a:xfrm>
            <a:off x="7258693" y="1660525"/>
            <a:ext cx="380285" cy="602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F3A0C-87AC-A14E-8289-3D113B3C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7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E4D02-8BB3-3A49-B834-B7FF2BF5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0BEFB-0F08-9347-B8F7-8B701F7A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8C9760-3B22-CB47-AAC3-99C78ED11C2E}"/>
              </a:ext>
            </a:extLst>
          </p:cNvPr>
          <p:cNvSpPr txBox="1">
            <a:spLocks/>
          </p:cNvSpPr>
          <p:nvPr/>
        </p:nvSpPr>
        <p:spPr>
          <a:xfrm>
            <a:off x="201386" y="234419"/>
            <a:ext cx="10515600" cy="5127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Characterisation of attackers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F72CFF-1043-AB4E-939E-C06B0E4ED708}"/>
              </a:ext>
            </a:extLst>
          </p:cNvPr>
          <p:cNvSpPr txBox="1"/>
          <p:nvPr/>
        </p:nvSpPr>
        <p:spPr>
          <a:xfrm>
            <a:off x="201386" y="1120676"/>
            <a:ext cx="11625853" cy="2308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Strength of attackers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Weak attacker: makes contamination each time step </a:t>
            </a:r>
            <a:r>
              <a:rPr lang="en-US" sz="2400" b="1" dirty="0"/>
              <a:t>before</a:t>
            </a:r>
            <a:r>
              <a:rPr lang="en-US" sz="2400" dirty="0"/>
              <a:t> observing the pulled 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Strong attacker: makes contamination each time step </a:t>
            </a:r>
            <a:r>
              <a:rPr lang="en-US" sz="2400" b="1" dirty="0"/>
              <a:t>after </a:t>
            </a:r>
            <a:r>
              <a:rPr lang="en-US" sz="2400" dirty="0"/>
              <a:t>observing the pulled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47037-4FE1-1C4A-BDB3-47153722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9D9B6-0893-E942-816F-2642031B6D0C}"/>
              </a:ext>
            </a:extLst>
          </p:cNvPr>
          <p:cNvSpPr txBox="1"/>
          <p:nvPr/>
        </p:nvSpPr>
        <p:spPr>
          <a:xfrm>
            <a:off x="201386" y="3802544"/>
            <a:ext cx="1162585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Contamination budget bounds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Bounded above surely by a threshold (deterministic budget)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Bounded above in expectation  (expected budget)</a:t>
            </a:r>
          </a:p>
        </p:txBody>
      </p:sp>
    </p:spTree>
    <p:extLst>
      <p:ext uri="{BB962C8B-B14F-4D97-AF65-F5344CB8AC3E}">
        <p14:creationId xmlns:p14="http://schemas.microsoft.com/office/powerpoint/2010/main" val="31830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6024-6377-8146-8493-A54CC817B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732" y="1704703"/>
            <a:ext cx="9144000" cy="2387600"/>
          </a:xfrm>
        </p:spPr>
        <p:txBody>
          <a:bodyPr>
            <a:normAutofit/>
          </a:bodyPr>
          <a:lstStyle/>
          <a:p>
            <a:r>
              <a:rPr lang="en-GB" sz="50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 LLM Agents Strategically Behave</a:t>
            </a:r>
            <a:endParaRPr lang="en-US" sz="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67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D1370-BFB7-7F42-8B32-CB331A37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FAB124-B693-7F4D-9995-80D0D4C1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D21C6-5C12-A24C-9A76-7E2215A3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C7201-D819-3147-8F10-C495051A4F99}"/>
              </a:ext>
            </a:extLst>
          </p:cNvPr>
          <p:cNvSpPr txBox="1"/>
          <p:nvPr/>
        </p:nvSpPr>
        <p:spPr>
          <a:xfrm>
            <a:off x="250371" y="1789613"/>
            <a:ext cx="1182063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Question 1: How much contamination is needed to succeed (i.e., to induce linear regret)?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945FB-B3DB-1F4D-80B4-AAADF44EDDBF}"/>
              </a:ext>
            </a:extLst>
          </p:cNvPr>
          <p:cNvSpPr txBox="1"/>
          <p:nvPr/>
        </p:nvSpPr>
        <p:spPr>
          <a:xfrm>
            <a:off x="250371" y="1008982"/>
            <a:ext cx="11820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Assumption: bandit algorithm is </a:t>
            </a:r>
            <a:r>
              <a:rPr lang="en-US" sz="2400" b="1" dirty="0"/>
              <a:t>oblivious to the attack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3F36D3-429D-C944-A8AE-D6D9BDCF0B3C}"/>
              </a:ext>
            </a:extLst>
          </p:cNvPr>
          <p:cNvSpPr txBox="1">
            <a:spLocks/>
          </p:cNvSpPr>
          <p:nvPr/>
        </p:nvSpPr>
        <p:spPr>
          <a:xfrm>
            <a:off x="201386" y="234419"/>
            <a:ext cx="10515600" cy="52064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How easy to attack the bandit models?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B08E6-3BCE-BA40-8E6B-49BEEF52AEA4}"/>
              </a:ext>
            </a:extLst>
          </p:cNvPr>
          <p:cNvSpPr txBox="1"/>
          <p:nvPr/>
        </p:nvSpPr>
        <p:spPr>
          <a:xfrm>
            <a:off x="1053259" y="2505196"/>
            <a:ext cx="1098777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Answer: typically O(</a:t>
            </a:r>
            <a:r>
              <a:rPr lang="en-US" sz="2400" dirty="0" err="1"/>
              <a:t>logT</a:t>
            </a:r>
            <a:r>
              <a:rPr lang="en-US" sz="2400" dirty="0"/>
              <a:t>) attacks is sufficient to succeed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2913C-EF0C-B643-8DA9-D9319214250C}"/>
              </a:ext>
            </a:extLst>
          </p:cNvPr>
          <p:cNvSpPr txBox="1"/>
          <p:nvPr/>
        </p:nvSpPr>
        <p:spPr>
          <a:xfrm>
            <a:off x="1053259" y="4174867"/>
            <a:ext cx="10987771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Existing work: no lower bound. Conjecture: strong attacker needs less than weak 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235F29-170C-F14A-8FBE-8BDF22615FA2}"/>
              </a:ext>
            </a:extLst>
          </p:cNvPr>
          <p:cNvSpPr txBox="1"/>
          <p:nvPr/>
        </p:nvSpPr>
        <p:spPr>
          <a:xfrm>
            <a:off x="250371" y="3363477"/>
            <a:ext cx="11820639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Question 2: What is the minimum contamination needed to succeed?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03117-6AF8-704C-B30A-6601BBF3035A}"/>
              </a:ext>
            </a:extLst>
          </p:cNvPr>
          <p:cNvSpPr txBox="1"/>
          <p:nvPr/>
        </p:nvSpPr>
        <p:spPr>
          <a:xfrm>
            <a:off x="220391" y="5068305"/>
            <a:ext cx="11820639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Our work: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Weak = strong attacker</a:t>
            </a:r>
            <a:r>
              <a:rPr lang="en-US" sz="2400" dirty="0"/>
              <a:t> (in most cases)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First attack lower bounds </a:t>
            </a:r>
            <a:r>
              <a:rPr lang="en-US" sz="2400" dirty="0"/>
              <a:t>(using notion of conservativeness)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49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CA434-9A5E-EC46-9BE2-F48832C7D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8EA79-5D42-8D4E-B722-9F35B9C4C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E74A3-EBC2-C643-93E0-1A873AD3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3F7E41-4F4D-1345-91A7-A4FE3DE2D0E6}"/>
              </a:ext>
            </a:extLst>
          </p:cNvPr>
          <p:cNvSpPr txBox="1">
            <a:spLocks/>
          </p:cNvSpPr>
          <p:nvPr/>
        </p:nvSpPr>
        <p:spPr>
          <a:xfrm>
            <a:off x="201386" y="234419"/>
            <a:ext cx="10515600" cy="45559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Attacking Episodic RL agents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912F9-BC9E-8B49-ACBC-41E7018441C7}"/>
              </a:ext>
            </a:extLst>
          </p:cNvPr>
          <p:cNvSpPr txBox="1"/>
          <p:nvPr/>
        </p:nvSpPr>
        <p:spPr>
          <a:xfrm>
            <a:off x="250371" y="1789613"/>
            <a:ext cx="11820639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Multimodality of attacks: adversary can contaminate reward, state transition, action (or combination of these)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49BDD-CF95-8A4B-BE53-3DC6E0795947}"/>
              </a:ext>
            </a:extLst>
          </p:cNvPr>
          <p:cNvSpPr txBox="1"/>
          <p:nvPr/>
        </p:nvSpPr>
        <p:spPr>
          <a:xfrm>
            <a:off x="250371" y="1008982"/>
            <a:ext cx="11820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Episodic RL = bandit with state transitions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AA216-702B-2D42-A331-CBDC0A5C7E35}"/>
              </a:ext>
            </a:extLst>
          </p:cNvPr>
          <p:cNvSpPr txBox="1"/>
          <p:nvPr/>
        </p:nvSpPr>
        <p:spPr>
          <a:xfrm>
            <a:off x="250371" y="3013501"/>
            <a:ext cx="11820639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Result 1 (</a:t>
            </a:r>
            <a:r>
              <a:rPr lang="en-US" sz="2400" dirty="0" err="1"/>
              <a:t>Rangi</a:t>
            </a:r>
            <a:r>
              <a:rPr lang="en-US" sz="2400" dirty="0"/>
              <a:t> </a:t>
            </a:r>
            <a:r>
              <a:rPr lang="en-US" sz="2400" i="1" dirty="0"/>
              <a:t>et al., </a:t>
            </a:r>
            <a:r>
              <a:rPr lang="en-US" sz="2400" dirty="0"/>
              <a:t>IJCAI’22): Single mode attacks are not feasible in bounded reward settings (i.e., rewards are between 0 and 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DA5EC-A73C-EE4F-93E1-B7182CF70928}"/>
              </a:ext>
            </a:extLst>
          </p:cNvPr>
          <p:cNvSpPr txBox="1"/>
          <p:nvPr/>
        </p:nvSpPr>
        <p:spPr>
          <a:xfrm>
            <a:off x="250371" y="4237389"/>
            <a:ext cx="11820639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Result 2 (</a:t>
            </a:r>
            <a:r>
              <a:rPr lang="en-US" sz="2400" dirty="0" err="1"/>
              <a:t>Rangi</a:t>
            </a:r>
            <a:r>
              <a:rPr lang="en-US" sz="2400" dirty="0"/>
              <a:t> </a:t>
            </a:r>
            <a:r>
              <a:rPr lang="en-US" sz="2400" i="1" dirty="0"/>
              <a:t>et al., </a:t>
            </a:r>
            <a:r>
              <a:rPr lang="en-US" sz="2400" dirty="0"/>
              <a:t>IJCAI’22): Reward + action manipulation needs             contaminations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7EC9EB-1193-B343-8311-673B3EAD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243" y="4337991"/>
            <a:ext cx="685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E4D02-8BB3-3A49-B834-B7FF2BF52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0BEFB-0F08-9347-B8F7-8B701F7A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8C9760-3B22-CB47-AAC3-99C78ED11C2E}"/>
              </a:ext>
            </a:extLst>
          </p:cNvPr>
          <p:cNvSpPr txBox="1">
            <a:spLocks/>
          </p:cNvSpPr>
          <p:nvPr/>
        </p:nvSpPr>
        <p:spPr>
          <a:xfrm>
            <a:off x="78722" y="223558"/>
            <a:ext cx="10515600" cy="4616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b="1" dirty="0"/>
              <a:t>Defence against these attacks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CC4FB-B09C-6745-99D8-51D6048632D5}"/>
              </a:ext>
            </a:extLst>
          </p:cNvPr>
          <p:cNvSpPr txBox="1"/>
          <p:nvPr/>
        </p:nvSpPr>
        <p:spPr>
          <a:xfrm>
            <a:off x="576941" y="1147067"/>
            <a:ext cx="1103811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Question 1: how to design attack-aware bandit algorithms to mitigate the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E5B05-6092-2C45-BA1D-5493D76C83CB}"/>
              </a:ext>
            </a:extLst>
          </p:cNvPr>
          <p:cNvSpPr txBox="1"/>
          <p:nvPr/>
        </p:nvSpPr>
        <p:spPr>
          <a:xfrm>
            <a:off x="576941" y="1890629"/>
            <a:ext cx="11038117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Setting: Deterministic contamination budget C</a:t>
            </a:r>
          </a:p>
          <a:p>
            <a:r>
              <a:rPr lang="en-US" sz="2400" dirty="0"/>
              <a:t>(no results on expected budget to date)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9B96DF3-6181-A940-925D-D234589A8996}"/>
              </a:ext>
            </a:extLst>
          </p:cNvPr>
          <p:cNvGraphicFramePr>
            <a:graphicFrameLocks noGrp="1"/>
          </p:cNvGraphicFramePr>
          <p:nvPr/>
        </p:nvGraphicFramePr>
        <p:xfrm>
          <a:off x="576942" y="2907350"/>
          <a:ext cx="11038116" cy="2768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9372">
                  <a:extLst>
                    <a:ext uri="{9D8B030D-6E8A-4147-A177-3AD203B41FA5}">
                      <a16:colId xmlns:a16="http://schemas.microsoft.com/office/drawing/2014/main" val="1595712685"/>
                    </a:ext>
                  </a:extLst>
                </a:gridCol>
                <a:gridCol w="3679372">
                  <a:extLst>
                    <a:ext uri="{9D8B030D-6E8A-4147-A177-3AD203B41FA5}">
                      <a16:colId xmlns:a16="http://schemas.microsoft.com/office/drawing/2014/main" val="1896806248"/>
                    </a:ext>
                  </a:extLst>
                </a:gridCol>
                <a:gridCol w="3679372">
                  <a:extLst>
                    <a:ext uri="{9D8B030D-6E8A-4147-A177-3AD203B41FA5}">
                      <a16:colId xmlns:a16="http://schemas.microsoft.com/office/drawing/2014/main" val="3194128096"/>
                    </a:ext>
                  </a:extLst>
                </a:gridCol>
              </a:tblGrid>
              <a:tr h="75289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Strong attacker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Weak attacker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848732"/>
                  </a:ext>
                </a:extLst>
              </a:tr>
              <a:tr h="126269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Regret upper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Bogunovic</a:t>
                      </a:r>
                      <a:r>
                        <a:rPr lang="en-US" sz="2400" dirty="0"/>
                        <a:t> et al. 2020)</a:t>
                      </a:r>
                    </a:p>
                    <a:p>
                      <a:pPr algn="ctr"/>
                      <a:r>
                        <a:rPr lang="en-US" sz="2400" dirty="0"/>
                        <a:t>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(Gupta, </a:t>
                      </a:r>
                      <a:r>
                        <a:rPr lang="en-US" sz="2400" dirty="0" err="1"/>
                        <a:t>Koren</a:t>
                      </a:r>
                      <a:r>
                        <a:rPr lang="en-US" sz="2400" dirty="0"/>
                        <a:t>, and Talwar 2019)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556741"/>
                  </a:ext>
                </a:extLst>
              </a:tr>
              <a:tr h="7528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Regret lower 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09909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35BF7E8-CC7E-A544-BB62-634C9A4E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387" y="3728976"/>
            <a:ext cx="2374900" cy="35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66CAB8-C36B-8B4C-A740-0C781E725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637" y="5102148"/>
            <a:ext cx="660400" cy="31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13EBA3-9474-D14F-ADC0-127CA240E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0" y="3738347"/>
            <a:ext cx="2984500" cy="38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72A60E-F028-8045-B1A6-EAD27BAA6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39" y="5102148"/>
            <a:ext cx="660400" cy="31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321858-FF7A-7A45-8131-FC51F567DA7C}"/>
              </a:ext>
            </a:extLst>
          </p:cNvPr>
          <p:cNvSpPr txBox="1"/>
          <p:nvPr/>
        </p:nvSpPr>
        <p:spPr>
          <a:xfrm>
            <a:off x="576941" y="5953790"/>
            <a:ext cx="1103811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Question 2: Can we go below the lower bound of C?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E8D3B4-BAE4-754B-B61C-BE89ED10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AE8835-39E8-A849-946F-2A44A9CC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29" y="194305"/>
            <a:ext cx="10515600" cy="460064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600" b="1" dirty="0"/>
              <a:t>Saving bandits with verification: unlimited version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D7666-3A47-AF4C-ADDA-9FBB3D5AA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01A25-FCD6-F848-ABC4-7C878B66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F1EC-6320-BB43-8881-11B3F2C5FEB7}" type="slidenum">
              <a:rPr lang="en-US" smtClean="0"/>
              <a:t>23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4601EF-EBC2-BB42-B2F7-2BA82DEBACED}"/>
              </a:ext>
            </a:extLst>
          </p:cNvPr>
          <p:cNvSpPr txBox="1"/>
          <p:nvPr/>
        </p:nvSpPr>
        <p:spPr>
          <a:xfrm>
            <a:off x="560616" y="1362122"/>
            <a:ext cx="10515600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200" dirty="0"/>
              <a:t>Agent’s objective: </a:t>
            </a:r>
            <a:r>
              <a:rPr lang="en-US" sz="2200" dirty="0" err="1"/>
              <a:t>Minimise</a:t>
            </a:r>
            <a:r>
              <a:rPr lang="en-US" sz="2200" dirty="0"/>
              <a:t> the number of verifications required to restore the logarithmic regret bound.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767823DA-5805-484A-B876-357FAD324259}"/>
              </a:ext>
            </a:extLst>
          </p:cNvPr>
          <p:cNvGraphicFramePr>
            <a:graphicFrameLocks noGrp="1"/>
          </p:cNvGraphicFramePr>
          <p:nvPr/>
        </p:nvGraphicFramePr>
        <p:xfrm>
          <a:off x="560615" y="2475413"/>
          <a:ext cx="10515600" cy="18021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1850997175"/>
                    </a:ext>
                  </a:extLst>
                </a:gridCol>
              </a:tblGrid>
              <a:tr h="361888">
                <a:tc>
                  <a:txBody>
                    <a:bodyPr/>
                    <a:lstStyle/>
                    <a:p>
                      <a:r>
                        <a:rPr lang="en-US" sz="2400" dirty="0"/>
                        <a:t>Theorem 2: Lower Bound (</a:t>
                      </a:r>
                      <a:r>
                        <a:rPr lang="en-US" sz="2400" dirty="0" err="1"/>
                        <a:t>Rangi</a:t>
                      </a:r>
                      <a:r>
                        <a:rPr lang="en-US" sz="2400" dirty="0"/>
                        <a:t> et al., AAAI’22)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999544"/>
                  </a:ext>
                </a:extLst>
              </a:tr>
              <a:tr h="134499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848831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7F0F1222-61AE-384D-BF96-5F3E3E9E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15" y="3241561"/>
            <a:ext cx="10134600" cy="698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08BE4E-094B-6144-86BE-5034CD18F350}"/>
              </a:ext>
            </a:extLst>
          </p:cNvPr>
          <p:cNvSpPr txBox="1"/>
          <p:nvPr/>
        </p:nvSpPr>
        <p:spPr>
          <a:xfrm>
            <a:off x="560615" y="4566699"/>
            <a:ext cx="1051560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/>
              <a:t>Remark: This lower bound is tight and can be achieved by multiple verification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8EC05-39E6-4441-AFCB-8ECB2C9B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579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D4601EF-EBC2-BB42-B2F7-2BA82DEBACED}"/>
              </a:ext>
            </a:extLst>
          </p:cNvPr>
          <p:cNvSpPr txBox="1"/>
          <p:nvPr/>
        </p:nvSpPr>
        <p:spPr>
          <a:xfrm>
            <a:off x="838200" y="1287875"/>
            <a:ext cx="10515600" cy="7694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200" dirty="0"/>
              <a:t>Agent’s objective: </a:t>
            </a:r>
            <a:r>
              <a:rPr lang="en-US" sz="2200" dirty="0" err="1"/>
              <a:t>Minimise</a:t>
            </a:r>
            <a:r>
              <a:rPr lang="en-US" sz="2200" dirty="0"/>
              <a:t> the regret if the number of verifications are bounded by at most </a:t>
            </a:r>
            <a:r>
              <a:rPr lang="en-US" sz="2200" i="1" dirty="0"/>
              <a:t>B.</a:t>
            </a:r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AE8835-39E8-A849-946F-2A44A9CC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82" y="153614"/>
            <a:ext cx="10515600" cy="523221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600" b="1" dirty="0"/>
              <a:t>Saving bandits with verification: limited 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46106-38F1-D94E-95F4-FBBDE6FC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01A25-FCD6-F848-ABC4-7C878B66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F1EC-6320-BB43-8881-11B3F2C5FEB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DF3B5-B6DD-1C4F-ABA7-83B046DB2253}"/>
              </a:ext>
            </a:extLst>
          </p:cNvPr>
          <p:cNvSpPr txBox="1"/>
          <p:nvPr/>
        </p:nvSpPr>
        <p:spPr>
          <a:xfrm>
            <a:off x="838200" y="2853021"/>
            <a:ext cx="10515600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Motivation: If </a:t>
            </a:r>
            <a:r>
              <a:rPr lang="en-US" sz="2200" i="1" dirty="0"/>
              <a:t>B=0, </a:t>
            </a:r>
            <a:r>
              <a:rPr lang="en-US" sz="2200" dirty="0"/>
              <a:t>then the regret scales at least           , where </a:t>
            </a:r>
            <a:r>
              <a:rPr lang="en-US" sz="2200" i="1" dirty="0"/>
              <a:t>C </a:t>
            </a:r>
            <a:r>
              <a:rPr lang="en-US" sz="2200" dirty="0"/>
              <a:t> is the amount of contamination.</a:t>
            </a:r>
            <a:endParaRPr lang="en-US" sz="2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0C436C-EE63-9B42-90D3-DA36CBC7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828" y="2947735"/>
            <a:ext cx="578764" cy="27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DB9BF6-369E-FE4D-BEDC-3433412EEDFB}"/>
              </a:ext>
            </a:extLst>
          </p:cNvPr>
          <p:cNvSpPr txBox="1"/>
          <p:nvPr/>
        </p:nvSpPr>
        <p:spPr>
          <a:xfrm>
            <a:off x="838200" y="4418168"/>
            <a:ext cx="10515600" cy="4308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Question: If </a:t>
            </a:r>
            <a:r>
              <a:rPr lang="en-US" sz="2200" i="1" dirty="0"/>
              <a:t>B&gt;0, </a:t>
            </a:r>
            <a:r>
              <a:rPr lang="en-US" sz="2200" dirty="0"/>
              <a:t>then can we do better then this lower bound of            ?</a:t>
            </a:r>
            <a:endParaRPr lang="en-US" sz="2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9E8FC-82F5-5148-8ABF-08CC1038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88" y="4483122"/>
            <a:ext cx="675129" cy="320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D9B18D-87E2-3A4C-8E52-C9CAE70F5B54}"/>
              </a:ext>
            </a:extLst>
          </p:cNvPr>
          <p:cNvSpPr txBox="1"/>
          <p:nvPr/>
        </p:nvSpPr>
        <p:spPr>
          <a:xfrm>
            <a:off x="838200" y="4957701"/>
            <a:ext cx="10515600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Answer: Yes.</a:t>
            </a:r>
            <a:endParaRPr lang="en-US" sz="22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2497186-5C3E-524C-8EB2-03AFE349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7AE8835-39E8-A849-946F-2A44A9CC8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9" y="266813"/>
            <a:ext cx="10515600" cy="36512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600" b="1" dirty="0"/>
              <a:t>Regret upper bound for verification with limited budget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9BFDC-B37C-1344-ABDC-3BA5A716F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01A25-FCD6-F848-ABC4-7C878B66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F1EC-6320-BB43-8881-11B3F2C5FEB7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11" name="Table 22">
            <a:extLst>
              <a:ext uri="{FF2B5EF4-FFF2-40B4-BE49-F238E27FC236}">
                <a16:creationId xmlns:a16="http://schemas.microsoft.com/office/drawing/2014/main" id="{6388A5E7-D103-4A4B-B80D-80B9E645DD5C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12422"/>
          <a:ext cx="10588020" cy="2743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88020">
                  <a:extLst>
                    <a:ext uri="{9D8B030D-6E8A-4147-A177-3AD203B41FA5}">
                      <a16:colId xmlns:a16="http://schemas.microsoft.com/office/drawing/2014/main" val="1850997175"/>
                    </a:ext>
                  </a:extLst>
                </a:gridCol>
              </a:tblGrid>
              <a:tr h="361888">
                <a:tc>
                  <a:txBody>
                    <a:bodyPr/>
                    <a:lstStyle/>
                    <a:p>
                      <a:r>
                        <a:rPr lang="en-US" sz="2400" dirty="0"/>
                        <a:t>Theorem 3: Upper Bound (</a:t>
                      </a:r>
                      <a:r>
                        <a:rPr lang="en-US" sz="2400" dirty="0" err="1"/>
                        <a:t>Rangi</a:t>
                      </a:r>
                      <a:r>
                        <a:rPr lang="en-US" sz="2400" dirty="0"/>
                        <a:t> et al., AAAI’22)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999544"/>
                  </a:ext>
                </a:extLst>
              </a:tr>
              <a:tr h="1344992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84883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A3AF291-705A-ED4F-AB3D-8BFC38A44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232783"/>
            <a:ext cx="10477500" cy="1930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E754545-4783-1348-B4B7-C40F8722B63F}"/>
              </a:ext>
            </a:extLst>
          </p:cNvPr>
          <p:cNvSpPr/>
          <p:nvPr/>
        </p:nvSpPr>
        <p:spPr>
          <a:xfrm>
            <a:off x="1481177" y="2837680"/>
            <a:ext cx="5267246" cy="165498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2D20F-ADE3-6D4D-B0EA-3C50F51D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21AE6-9904-134C-8424-57097274C61E}"/>
              </a:ext>
            </a:extLst>
          </p:cNvPr>
          <p:cNvSpPr txBox="1"/>
          <p:nvPr/>
        </p:nvSpPr>
        <p:spPr>
          <a:xfrm>
            <a:off x="857250" y="4768080"/>
            <a:ext cx="1051560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/>
              <a:t>Remark: This is a tight upper bound (i.e.., there’s a matching lower bound)</a:t>
            </a:r>
          </a:p>
        </p:txBody>
      </p:sp>
    </p:spTree>
    <p:extLst>
      <p:ext uri="{BB962C8B-B14F-4D97-AF65-F5344CB8AC3E}">
        <p14:creationId xmlns:p14="http://schemas.microsoft.com/office/powerpoint/2010/main" val="197390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50" y="168275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dirty="0"/>
              <a:t>3. Learning against strategic manipulators (i.e., deceivers)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Joint work with </a:t>
            </a:r>
            <a:r>
              <a:rPr lang="en-US" dirty="0" err="1">
                <a:solidFill>
                  <a:schemeClr val="accent1"/>
                </a:solidFill>
              </a:rPr>
              <a:t>Jiarui</a:t>
            </a:r>
            <a:r>
              <a:rPr lang="en-US" dirty="0">
                <a:solidFill>
                  <a:schemeClr val="accent1"/>
                </a:solidFill>
              </a:rPr>
              <a:t> Gan, Nick Bishop (Oxford)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1"/>
                </a:solidFill>
              </a:rPr>
              <a:t>Qingyu</a:t>
            </a:r>
            <a:r>
              <a:rPr lang="en-US" dirty="0">
                <a:solidFill>
                  <a:schemeClr val="accent1"/>
                </a:solidFill>
              </a:rPr>
              <a:t> Guo, Bo An (NTU)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Enrico </a:t>
            </a:r>
            <a:r>
              <a:rPr lang="en-US" dirty="0" err="1">
                <a:solidFill>
                  <a:schemeClr val="accent1"/>
                </a:solidFill>
              </a:rPr>
              <a:t>Gerding</a:t>
            </a:r>
            <a:r>
              <a:rPr lang="en-US" dirty="0">
                <a:solidFill>
                  <a:schemeClr val="accent1"/>
                </a:solidFill>
              </a:rPr>
              <a:t> (Southampton)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(NeurIPS’19, ACM EC’19, NeurIPS’20)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4D442-BCB4-6645-80CB-002E5766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6614C-7473-4E45-B2F1-2B55C970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F70AB-AE17-E448-934E-AC99F8FB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234989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891-3C13-A540-88AF-5829C0C8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Motivation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5263D-CBF0-D44B-AB9B-E4256B9093EA}"/>
              </a:ext>
            </a:extLst>
          </p:cNvPr>
          <p:cNvSpPr txBox="1"/>
          <p:nvPr/>
        </p:nvSpPr>
        <p:spPr>
          <a:xfrm>
            <a:off x="5404624" y="1211047"/>
            <a:ext cx="6593111" cy="19389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LLM agents can exploit each other: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Deceive their human users/fellow agents (e.g., </a:t>
            </a:r>
            <a:r>
              <a:rPr lang="en-US" sz="2400" dirty="0">
                <a:solidFill>
                  <a:srgbClr val="FF0000"/>
                </a:solidFill>
              </a:rPr>
              <a:t>to steal their money</a:t>
            </a:r>
            <a:r>
              <a:rPr lang="en-US" sz="2400" dirty="0"/>
              <a:t>) (Scheurer </a:t>
            </a:r>
            <a:r>
              <a:rPr lang="en-US" sz="2400" i="1" dirty="0"/>
              <a:t>et al.</a:t>
            </a:r>
            <a:r>
              <a:rPr lang="en-US" sz="2400" dirty="0"/>
              <a:t>, ICLR workshop’24)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89988C-6C03-9640-B0EC-7A9C71CC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58" y="1118592"/>
            <a:ext cx="3602087" cy="33511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284285-09A2-1B40-B606-674A9B22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7A81-AB26-5342-AA39-F840B674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9D160-3E3A-7840-8EFF-7D0BEE798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2574633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76" y="86345"/>
            <a:ext cx="11857812" cy="627334"/>
          </a:xfrm>
        </p:spPr>
        <p:txBody>
          <a:bodyPr>
            <a:normAutofit/>
          </a:bodyPr>
          <a:lstStyle/>
          <a:p>
            <a:r>
              <a:rPr lang="en-GB" sz="3000" dirty="0"/>
              <a:t>Learning with strategic manipulators</a:t>
            </a:r>
            <a:endParaRPr lang="en-US" sz="30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91688" y="1756090"/>
            <a:ext cx="11857812" cy="18129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Setting description: </a:t>
            </a:r>
          </a:p>
          <a:p>
            <a:pPr eaLnBrk="1" hangingPunct="1"/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Manipulator aims to maximise their (unknown) utility function</a:t>
            </a:r>
          </a:p>
          <a:p>
            <a:pPr marL="800100" lvl="1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Manipulator can modify the observation of the learner (data, payoff, </a:t>
            </a:r>
            <a:r>
              <a:rPr lang="en-GB" sz="2200" dirty="0" err="1">
                <a:solidFill>
                  <a:srgbClr val="000000"/>
                </a:solidFill>
                <a:latin typeface="Calibri"/>
                <a:cs typeface="Calibri"/>
              </a:rPr>
              <a:t>etc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57976" y="1014602"/>
            <a:ext cx="10747531" cy="74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2-player general-sum game</a:t>
            </a:r>
          </a:p>
          <a:p>
            <a:pPr marL="457200" lvl="1" indent="0" eaLnBrk="1" hangingPunct="1"/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72C1C-0591-3C4C-8B13-62F2D950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E954-8475-FB4F-8F81-81630522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28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049791A-D944-2D40-8C59-5076EBDB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168775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76" y="86345"/>
            <a:ext cx="11857812" cy="627334"/>
          </a:xfrm>
        </p:spPr>
        <p:txBody>
          <a:bodyPr>
            <a:normAutofit fontScale="90000"/>
          </a:bodyPr>
          <a:lstStyle/>
          <a:p>
            <a:r>
              <a:rPr lang="en-GB" sz="3000" dirty="0"/>
              <a:t>Mimicking zero-sum game is the best for the manipulator (</a:t>
            </a:r>
            <a:r>
              <a:rPr lang="en-GB" sz="2700" dirty="0" err="1"/>
              <a:t>Gan</a:t>
            </a:r>
            <a:r>
              <a:rPr lang="en-GB" sz="2700" dirty="0"/>
              <a:t> </a:t>
            </a:r>
            <a:r>
              <a:rPr lang="en-GB" sz="2700" i="1" dirty="0"/>
              <a:t>et al.</a:t>
            </a:r>
            <a:r>
              <a:rPr lang="en-GB" sz="2700" dirty="0"/>
              <a:t>,</a:t>
            </a:r>
            <a:r>
              <a:rPr lang="en-GB" sz="2700" i="1" dirty="0"/>
              <a:t> </a:t>
            </a:r>
            <a:r>
              <a:rPr lang="en-GB" sz="2700" dirty="0" err="1"/>
              <a:t>NeurIPS</a:t>
            </a:r>
            <a:r>
              <a:rPr lang="en-GB" sz="2700" dirty="0"/>
              <a:t> 2019</a:t>
            </a:r>
            <a:r>
              <a:rPr lang="en-GB" sz="3000" dirty="0"/>
              <a:t>)</a:t>
            </a:r>
            <a:endParaRPr lang="en-US" sz="30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34910" y="720511"/>
            <a:ext cx="11857812" cy="218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57150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2-player non-zero-sum </a:t>
            </a:r>
            <a:r>
              <a:rPr lang="en-GB" sz="2200" b="1" dirty="0">
                <a:solidFill>
                  <a:srgbClr val="000000"/>
                </a:solidFill>
                <a:latin typeface="Calibri"/>
                <a:cs typeface="Calibri"/>
              </a:rPr>
              <a:t>security games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  <a:p>
            <a:pPr marL="57150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57150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Opponent </a:t>
            </a:r>
            <a:r>
              <a:rPr lang="en-GB" sz="2200" b="1" dirty="0">
                <a:solidFill>
                  <a:srgbClr val="000000"/>
                </a:solidFill>
                <a:latin typeface="Calibri"/>
                <a:cs typeface="Calibri"/>
              </a:rPr>
              <a:t>can lie about their type 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(e.g., type = payoff parameters) to fool us, </a:t>
            </a:r>
            <a:r>
              <a:rPr lang="en-GB" sz="2200" b="1" dirty="0">
                <a:solidFill>
                  <a:srgbClr val="000000"/>
                </a:solidFill>
                <a:latin typeface="Calibri"/>
                <a:cs typeface="Calibri"/>
              </a:rPr>
              <a:t>but we can also see </a:t>
            </a:r>
          </a:p>
          <a:p>
            <a:pPr eaLnBrk="1" hangingPunct="1"/>
            <a:r>
              <a:rPr lang="en-GB" sz="2200" b="1" dirty="0">
                <a:solidFill>
                  <a:srgbClr val="000000"/>
                </a:solidFill>
                <a:latin typeface="Calibri"/>
                <a:cs typeface="Calibri"/>
              </a:rPr>
              <a:t>      the reported payoff 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of the opponent</a:t>
            </a:r>
          </a:p>
          <a:p>
            <a:pPr marL="57150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57150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Question: what manipulation would benefit the opponent the best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0782" y="5410640"/>
            <a:ext cx="11555006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200" b="1" dirty="0"/>
              <a:t>Theorem (informal): </a:t>
            </a:r>
            <a:r>
              <a:rPr lang="en-GB" sz="2200" dirty="0"/>
              <a:t>The best strategy for the manipulator is to </a:t>
            </a:r>
            <a:r>
              <a:rPr lang="en-GB" sz="2200" b="1" dirty="0">
                <a:solidFill>
                  <a:srgbClr val="FF0000"/>
                </a:solidFill>
              </a:rPr>
              <a:t>pretend to play a zero-sum game </a:t>
            </a:r>
            <a:r>
              <a:rPr lang="en-GB" sz="2200" dirty="0"/>
              <a:t>(i.e., we are back to the minimax optimisation problem in the worst-case)</a:t>
            </a:r>
            <a:endParaRPr lang="en-US" sz="22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84C8F-1C53-9E47-9FEF-A19217E4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05/02/2025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641CA-ED16-E84D-9CC4-73307B1D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04942C-3AE2-B644-BEBB-B3A00BAA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D3F0D7-704E-554F-B01B-C79385AD9D04}"/>
              </a:ext>
            </a:extLst>
          </p:cNvPr>
          <p:cNvSpPr/>
          <p:nvPr/>
        </p:nvSpPr>
        <p:spPr>
          <a:xfrm>
            <a:off x="134910" y="3213556"/>
            <a:ext cx="11982140" cy="4308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2200" dirty="0"/>
              <a:t>Brain teaser:  which one is better?</a:t>
            </a:r>
            <a:endParaRPr lang="en-US" sz="2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C9ABE6-1207-F041-87DF-596DF3C53F3E}"/>
              </a:ext>
            </a:extLst>
          </p:cNvPr>
          <p:cNvSpPr/>
          <p:nvPr/>
        </p:nvSpPr>
        <p:spPr>
          <a:xfrm>
            <a:off x="562046" y="3881211"/>
            <a:ext cx="11555006" cy="4308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2200" dirty="0"/>
              <a:t>Playing zero-sum game, but pretend that you are not vs. </a:t>
            </a:r>
            <a:endParaRPr lang="en-US" sz="2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47A48A-E59A-CE42-9CF9-B7E89869861C}"/>
              </a:ext>
            </a:extLst>
          </p:cNvPr>
          <p:cNvSpPr/>
          <p:nvPr/>
        </p:nvSpPr>
        <p:spPr>
          <a:xfrm>
            <a:off x="562046" y="4633316"/>
            <a:ext cx="11555006" cy="4308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2200" dirty="0"/>
              <a:t>Playing non-zero sum game, but pretend that you are full adversary (i.e., play a zero-sum game)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8180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ADCC9-B2EB-3147-97A6-900F1D90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97BA-C707-884A-A186-F91320C7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70F01-E88D-CC41-8DAA-9A320991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49DDD8-B0F7-0F47-A23F-0D2FD2699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701" y="245448"/>
            <a:ext cx="9177453" cy="440354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600" dirty="0">
                <a:latin typeface="SVN-Gilroy" pitchFamily="2" charset="77"/>
              </a:rPr>
              <a:t>In this talk: </a:t>
            </a:r>
            <a:r>
              <a:rPr lang="en-GB" sz="3600" strike="sngStrike" dirty="0">
                <a:latin typeface="SVN-Gilroy" pitchFamily="2" charset="77"/>
              </a:rPr>
              <a:t>NO</a:t>
            </a:r>
            <a:r>
              <a:rPr lang="en-GB" sz="3600" dirty="0">
                <a:latin typeface="SVN-Gilroy" pitchFamily="2" charset="77"/>
              </a:rPr>
              <a:t> minimal technical formulae 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55595-C8CA-EB41-8090-120B98AE6E67}"/>
              </a:ext>
            </a:extLst>
          </p:cNvPr>
          <p:cNvSpPr txBox="1"/>
          <p:nvPr/>
        </p:nvSpPr>
        <p:spPr>
          <a:xfrm>
            <a:off x="2669262" y="866383"/>
            <a:ext cx="6100996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600" dirty="0">
                <a:latin typeface="SVN-Gilroy" pitchFamily="2" charset="77"/>
              </a:rPr>
              <a:t>regret minimising talk</a:t>
            </a:r>
          </a:p>
          <a:p>
            <a:pPr marL="0" indent="0" algn="ctr">
              <a:buNone/>
            </a:pPr>
            <a:r>
              <a:rPr lang="en-GB" sz="3600" dirty="0">
                <a:latin typeface="SVN-Gilroy" pitchFamily="2" charset="77"/>
              </a:rPr>
              <a:t>(with some colourful slides)</a:t>
            </a:r>
            <a:endParaRPr lang="en-US" sz="3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EDD1384-1C9A-6440-B0C8-979C22001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91" y="2279858"/>
            <a:ext cx="1690904" cy="169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150014E-1325-A247-AEC9-2BE28C5A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44" y="2279858"/>
            <a:ext cx="1690904" cy="169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Nam Phuong Tran">
            <a:extLst>
              <a:ext uri="{FF2B5EF4-FFF2-40B4-BE49-F238E27FC236}">
                <a16:creationId xmlns:a16="http://schemas.microsoft.com/office/drawing/2014/main" id="{01A05E73-8E7A-D949-97FE-0696E94B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34" y="2274386"/>
            <a:ext cx="2035955" cy="17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BD6FC3DD-E876-A74C-9B70-8674A386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375" y="2274386"/>
            <a:ext cx="1708825" cy="17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B77587DD-40F5-6945-AFD1-7DE009C8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29" y="4473406"/>
            <a:ext cx="1726830" cy="172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92B97E-26F6-0B4E-AA1F-B7DBE3E9F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218" y="4374122"/>
            <a:ext cx="1708825" cy="17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AD56EE-7872-D24D-8121-2AB8163D0E16}"/>
              </a:ext>
            </a:extLst>
          </p:cNvPr>
          <p:cNvSpPr txBox="1"/>
          <p:nvPr/>
        </p:nvSpPr>
        <p:spPr>
          <a:xfrm>
            <a:off x="1567602" y="3991534"/>
            <a:ext cx="171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Sam </a:t>
            </a:r>
            <a:r>
              <a:rPr lang="en-US" sz="2200" dirty="0" err="1"/>
              <a:t>Taaghol</a:t>
            </a:r>
            <a:endParaRPr lang="en-US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B646C1-1B31-024F-9031-46973549D309}"/>
              </a:ext>
            </a:extLst>
          </p:cNvPr>
          <p:cNvSpPr txBox="1"/>
          <p:nvPr/>
        </p:nvSpPr>
        <p:spPr>
          <a:xfrm>
            <a:off x="3663993" y="3991533"/>
            <a:ext cx="171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Hoang Pham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ED02B-BF46-A94E-9523-8C04999FCBCE}"/>
              </a:ext>
            </a:extLst>
          </p:cNvPr>
          <p:cNvSpPr txBox="1"/>
          <p:nvPr/>
        </p:nvSpPr>
        <p:spPr>
          <a:xfrm>
            <a:off x="5955198" y="3943235"/>
            <a:ext cx="171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Nam Tran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77A449-9FE7-7741-BD78-285550EE71F1}"/>
              </a:ext>
            </a:extLst>
          </p:cNvPr>
          <p:cNvSpPr txBox="1"/>
          <p:nvPr/>
        </p:nvSpPr>
        <p:spPr>
          <a:xfrm>
            <a:off x="8256321" y="3932083"/>
            <a:ext cx="171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Nut </a:t>
            </a:r>
            <a:r>
              <a:rPr lang="en-US" sz="2200" dirty="0" err="1"/>
              <a:t>Srisawad</a:t>
            </a:r>
            <a:endParaRPr lang="en-US" sz="2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FB74A-0F05-2E46-9D91-2D918F20B10F}"/>
              </a:ext>
            </a:extLst>
          </p:cNvPr>
          <p:cNvSpPr txBox="1"/>
          <p:nvPr/>
        </p:nvSpPr>
        <p:spPr>
          <a:xfrm>
            <a:off x="1915668" y="6240994"/>
            <a:ext cx="35751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Abhimanyu Pallavi Sudhir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DAE34E-46C4-E94E-BD18-F0159FDF5F8D}"/>
              </a:ext>
            </a:extLst>
          </p:cNvPr>
          <p:cNvSpPr txBox="1"/>
          <p:nvPr/>
        </p:nvSpPr>
        <p:spPr>
          <a:xfrm>
            <a:off x="7276218" y="6134474"/>
            <a:ext cx="171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Sharlin</a:t>
            </a:r>
            <a:r>
              <a:rPr lang="en-US" sz="2200" dirty="0"/>
              <a:t> </a:t>
            </a:r>
            <a:r>
              <a:rPr lang="en-US" sz="2200" dirty="0" err="1"/>
              <a:t>Utke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526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976" y="86345"/>
            <a:ext cx="11857812" cy="62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/>
              <a:t>Counteracting this manipulator (</a:t>
            </a:r>
            <a:r>
              <a:rPr lang="en-GB" sz="2300" dirty="0" err="1"/>
              <a:t>Gan</a:t>
            </a:r>
            <a:r>
              <a:rPr lang="en-GB" sz="2300" dirty="0"/>
              <a:t> </a:t>
            </a:r>
            <a:r>
              <a:rPr lang="en-GB" sz="2300" i="1" dirty="0"/>
              <a:t>et al.</a:t>
            </a:r>
            <a:r>
              <a:rPr lang="en-GB" sz="2300" dirty="0"/>
              <a:t>,</a:t>
            </a:r>
            <a:r>
              <a:rPr lang="en-GB" sz="2300" i="1" dirty="0"/>
              <a:t> </a:t>
            </a:r>
            <a:r>
              <a:rPr lang="en-GB" sz="2300" dirty="0" err="1"/>
              <a:t>NeurIPS</a:t>
            </a:r>
            <a:r>
              <a:rPr lang="en-GB" sz="2300" dirty="0"/>
              <a:t> 2019</a:t>
            </a:r>
            <a:r>
              <a:rPr lang="en-GB" sz="3000" dirty="0"/>
              <a:t>)</a:t>
            </a:r>
            <a:endParaRPr lang="en-US" sz="30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49020" y="701804"/>
            <a:ext cx="11857812" cy="178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57150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The previous result holds if the defender (a.k.a. we) are oblivious to the manipulation</a:t>
            </a:r>
          </a:p>
          <a:p>
            <a:pPr marL="57150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57150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If we are aware to the fact of manipulation: </a:t>
            </a:r>
            <a:r>
              <a:rPr lang="en-GB" sz="2200" b="1" dirty="0">
                <a:solidFill>
                  <a:srgbClr val="000000"/>
                </a:solidFill>
                <a:latin typeface="Calibri"/>
                <a:cs typeface="Calibri"/>
              </a:rPr>
              <a:t>We can do better than solving the minimax problem</a:t>
            </a:r>
          </a:p>
          <a:p>
            <a:pPr marL="57150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020" y="2481943"/>
            <a:ext cx="11555006" cy="4308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GB" sz="2200" b="1" dirty="0"/>
              <a:t>Policy</a:t>
            </a:r>
            <a:r>
              <a:rPr lang="en-GB" sz="2200" dirty="0"/>
              <a:t>: Set of rules that determines what to play against each reported type (aka payoff matrix) </a:t>
            </a:r>
            <a:endParaRPr lang="en-US" sz="2200" b="1" dirty="0"/>
          </a:p>
        </p:txBody>
      </p:sp>
      <p:sp>
        <p:nvSpPr>
          <p:cNvPr id="8" name="Rectangle 7"/>
          <p:cNvSpPr/>
          <p:nvPr/>
        </p:nvSpPr>
        <p:spPr>
          <a:xfrm>
            <a:off x="247040" y="3299362"/>
            <a:ext cx="11555006" cy="76944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200" b="1" dirty="0" err="1"/>
              <a:t>Stackelberg</a:t>
            </a:r>
            <a:r>
              <a:rPr lang="en-GB" sz="2200" dirty="0"/>
              <a:t> (a.k.a. leader-follower) model: We first announce our policy, then the opponent makes the best response (i.e., compute the best lie)</a:t>
            </a:r>
            <a:endParaRPr lang="en-US" sz="2200" b="1" dirty="0"/>
          </a:p>
        </p:txBody>
      </p:sp>
      <p:sp>
        <p:nvSpPr>
          <p:cNvPr id="9" name="Rectangle 8"/>
          <p:cNvSpPr/>
          <p:nvPr/>
        </p:nvSpPr>
        <p:spPr>
          <a:xfrm>
            <a:off x="247040" y="4455335"/>
            <a:ext cx="11555006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GB" sz="2200" b="1" dirty="0"/>
              <a:t>Main result</a:t>
            </a:r>
            <a:r>
              <a:rPr lang="en-GB" sz="2200" dirty="0"/>
              <a:t>: The optimal policy can be calculated in </a:t>
            </a:r>
            <a:r>
              <a:rPr lang="en-GB" sz="2200" b="1" dirty="0"/>
              <a:t>polynomial time</a:t>
            </a:r>
            <a:r>
              <a:rPr lang="en-GB" sz="2200" dirty="0"/>
              <a:t>, and the resulted solution is </a:t>
            </a:r>
            <a:r>
              <a:rPr lang="en-GB" sz="2200" b="1" dirty="0"/>
              <a:t>strictly better </a:t>
            </a:r>
            <a:r>
              <a:rPr lang="en-GB" sz="2200" dirty="0"/>
              <a:t>than that of the minimax problem in many cases.</a:t>
            </a:r>
            <a:endParaRPr lang="en-US" sz="2200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85A61-AF5E-2C47-85D6-919F5FB7F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95FAE1-DE30-3541-BD54-419E5091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1BFB75F-681F-7F44-809B-3579A6A3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32833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1920"/>
            <a:ext cx="10515600" cy="217208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000" dirty="0"/>
              <a:t>4. </a:t>
            </a:r>
            <a:r>
              <a:rPr lang="en-GB" sz="3200" dirty="0" err="1">
                <a:solidFill>
                  <a:srgbClr val="000000"/>
                </a:solidFill>
                <a:latin typeface="Calibri"/>
                <a:cs typeface="Calibri"/>
              </a:rPr>
              <a:t>Coopetitive</a:t>
            </a:r>
            <a:r>
              <a:rPr lang="en-GB" sz="3200" dirty="0">
                <a:solidFill>
                  <a:srgbClr val="000000"/>
                </a:solidFill>
                <a:latin typeface="Calibri"/>
                <a:cs typeface="Calibri"/>
              </a:rPr>
              <a:t> setting</a:t>
            </a:r>
          </a:p>
          <a:p>
            <a:pPr marL="0" indent="0" algn="ctr">
              <a:buNone/>
            </a:pPr>
            <a:endParaRPr lang="en-GB" sz="3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chemeClr val="accent1"/>
                </a:solidFill>
              </a:rPr>
              <a:t>Joint work with </a:t>
            </a:r>
            <a:r>
              <a:rPr lang="en-US" sz="3200" dirty="0" err="1">
                <a:solidFill>
                  <a:schemeClr val="accent1"/>
                </a:solidFill>
              </a:rPr>
              <a:t>Shivakumar</a:t>
            </a:r>
            <a:r>
              <a:rPr lang="en-US" sz="3200" dirty="0">
                <a:solidFill>
                  <a:schemeClr val="accent1"/>
                </a:solidFill>
              </a:rPr>
              <a:t> Mahesh (Warwick/Oxford), Nick Bishop (Oxford), Le Cong </a:t>
            </a:r>
            <a:r>
              <a:rPr lang="en-US" sz="3200" dirty="0" err="1">
                <a:solidFill>
                  <a:schemeClr val="accent1"/>
                </a:solidFill>
              </a:rPr>
              <a:t>Dinh</a:t>
            </a:r>
            <a:r>
              <a:rPr lang="en-US" sz="3200" dirty="0">
                <a:solidFill>
                  <a:schemeClr val="accent1"/>
                </a:solidFill>
              </a:rPr>
              <a:t> (Southampton)</a:t>
            </a:r>
            <a:endParaRPr lang="en-US" sz="3200" i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3200" dirty="0">
                <a:solidFill>
                  <a:schemeClr val="accent1"/>
                </a:solidFill>
              </a:rPr>
              <a:t>(GameSec’23, </a:t>
            </a:r>
            <a:r>
              <a:rPr lang="en-US" sz="3200" dirty="0" err="1">
                <a:solidFill>
                  <a:schemeClr val="accent1"/>
                </a:solidFill>
              </a:rPr>
              <a:t>Arxiv</a:t>
            </a:r>
            <a:r>
              <a:rPr lang="en-US" sz="3200" dirty="0">
                <a:solidFill>
                  <a:schemeClr val="accent1"/>
                </a:solidFill>
              </a:rPr>
              <a:t>)</a:t>
            </a:r>
          </a:p>
          <a:p>
            <a:pPr marL="0" indent="0" algn="ctr">
              <a:buNone/>
            </a:pPr>
            <a:endParaRPr lang="en-US" sz="3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A1D64-B69B-8E48-92B3-163894274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E3BE6-8874-2844-82ED-B6F1CD11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7F291-2044-EA4A-98F6-DF873955E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610245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6217-A563-434D-BEC3-A3850049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136526"/>
            <a:ext cx="10515600" cy="707070"/>
          </a:xfrm>
        </p:spPr>
        <p:txBody>
          <a:bodyPr>
            <a:normAutofit/>
          </a:bodyPr>
          <a:lstStyle/>
          <a:p>
            <a:r>
              <a:rPr lang="en-US" sz="3200" dirty="0"/>
              <a:t>What’s </a:t>
            </a:r>
            <a:r>
              <a:rPr lang="en-US" sz="3200" dirty="0" err="1"/>
              <a:t>coopetitive</a:t>
            </a:r>
            <a:r>
              <a:rPr lang="en-US" sz="3200" dirty="0"/>
              <a:t>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4117-60C1-4C48-9CD8-EB1789D8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57" y="1034997"/>
            <a:ext cx="11494770" cy="1483351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200" dirty="0"/>
              <a:t>In order to win/perform well, one must cooperate with their opponents</a:t>
            </a:r>
          </a:p>
          <a:p>
            <a:r>
              <a:rPr lang="en-US" sz="2200" dirty="0"/>
              <a:t>But they also need to know when to stop cooperating to become the winner/achieve their goal</a:t>
            </a:r>
          </a:p>
          <a:p>
            <a:r>
              <a:rPr lang="en-US" sz="2200" dirty="0"/>
              <a:t>That is, they need to </a:t>
            </a:r>
            <a:r>
              <a:rPr lang="en-US" sz="2200" b="1" dirty="0">
                <a:solidFill>
                  <a:srgbClr val="FF0000"/>
                </a:solidFill>
              </a:rPr>
              <a:t>cooperate and compete</a:t>
            </a:r>
            <a:r>
              <a:rPr lang="en-US" sz="2200" dirty="0"/>
              <a:t> at the same time (Nalebuff &amp; </a:t>
            </a:r>
            <a:r>
              <a:rPr lang="en-US" sz="2200" dirty="0" err="1"/>
              <a:t>Brandenburger</a:t>
            </a:r>
            <a:r>
              <a:rPr lang="en-US" sz="2200" dirty="0"/>
              <a:t>, 1996)</a:t>
            </a:r>
          </a:p>
          <a:p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EB1C6-3ADE-A142-BBCA-D28B72B4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FA5A1-0CC9-7645-AF6C-D8620033C205}"/>
              </a:ext>
            </a:extLst>
          </p:cNvPr>
          <p:cNvSpPr txBox="1"/>
          <p:nvPr/>
        </p:nvSpPr>
        <p:spPr>
          <a:xfrm>
            <a:off x="3029903" y="6062267"/>
            <a:ext cx="6132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cruciformstuff.com</a:t>
            </a:r>
            <a:r>
              <a:rPr lang="en-US" sz="1000" dirty="0"/>
              <a:t>/2023/07/30/betrayal/</a:t>
            </a:r>
          </a:p>
        </p:txBody>
      </p:sp>
      <p:pic>
        <p:nvPicPr>
          <p:cNvPr id="10" name="Picture 9" descr="Silhouette of men shaking hands at sunset&#10;&#10;Description automatically generated">
            <a:extLst>
              <a:ext uri="{FF2B5EF4-FFF2-40B4-BE49-F238E27FC236}">
                <a16:creationId xmlns:a16="http://schemas.microsoft.com/office/drawing/2014/main" id="{9F0FA43F-99F0-024F-9449-9163903A4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9" y="2787651"/>
            <a:ext cx="4873979" cy="32267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F0491-4528-6B4B-BC15-507D2F743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CB17822-E5C1-664B-BA6A-92500E8B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3924784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6217-A563-434D-BEC3-A3850049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10" y="136526"/>
            <a:ext cx="10515600" cy="806490"/>
          </a:xfrm>
        </p:spPr>
        <p:txBody>
          <a:bodyPr>
            <a:normAutofit/>
          </a:bodyPr>
          <a:lstStyle/>
          <a:p>
            <a:r>
              <a:rPr lang="en-US" sz="3200" dirty="0"/>
              <a:t>Example 1: Blue-Ray vs. DVD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7EBE27-5510-5A4E-B951-CFC27516C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6414" y="1062038"/>
            <a:ext cx="5439172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C87287-AF2D-4F4B-97F7-48D8A5F36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E51771-300F-D341-A6C3-C9BF26BBDB66}"/>
              </a:ext>
            </a:extLst>
          </p:cNvPr>
          <p:cNvSpPr txBox="1"/>
          <p:nvPr/>
        </p:nvSpPr>
        <p:spPr>
          <a:xfrm>
            <a:off x="3170674" y="5048132"/>
            <a:ext cx="6107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</a:t>
            </a:r>
            <a:r>
              <a:rPr lang="en-US" sz="1000" dirty="0" err="1"/>
              <a:t>fr.tipard.com</a:t>
            </a:r>
            <a:r>
              <a:rPr lang="en-US" sz="1000" dirty="0"/>
              <a:t>/resource/</a:t>
            </a:r>
            <a:r>
              <a:rPr lang="en-US" sz="1000" dirty="0" err="1"/>
              <a:t>blu-ray</a:t>
            </a:r>
            <a:r>
              <a:rPr lang="en-US" sz="1000" dirty="0"/>
              <a:t>-vs-</a:t>
            </a:r>
            <a:r>
              <a:rPr lang="en-US" sz="1000" dirty="0" err="1"/>
              <a:t>dvd.html</a:t>
            </a: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D32BF-C933-BB4C-B56F-0EB32051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D238F3-ED54-F34B-844F-2EA293FB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66282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6217-A563-434D-BEC3-A3850049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" y="136526"/>
            <a:ext cx="10515600" cy="644060"/>
          </a:xfrm>
        </p:spPr>
        <p:txBody>
          <a:bodyPr>
            <a:normAutofit/>
          </a:bodyPr>
          <a:lstStyle/>
          <a:p>
            <a:r>
              <a:rPr lang="en-US" sz="3200" dirty="0"/>
              <a:t>Example 2: Tour de France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4117-60C1-4C48-9CD8-EB1789D8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219" y="6173787"/>
            <a:ext cx="10515600" cy="365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000" dirty="0"/>
              <a:t>https://</a:t>
            </a:r>
            <a:r>
              <a:rPr lang="en-US" sz="1000" dirty="0" err="1"/>
              <a:t>www.ef.fr</a:t>
            </a:r>
            <a:r>
              <a:rPr lang="en-US" sz="1000" dirty="0"/>
              <a:t>/blog/language/les-principaux-termes-de-cyclisme-connaitre-pour-regarder-le-tour-de-france/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21210-077C-444E-AE78-6AA05BBB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pic>
        <p:nvPicPr>
          <p:cNvPr id="8" name="Picture 7" descr="A group of cyclists on a road&#10;&#10;Description automatically generated">
            <a:extLst>
              <a:ext uri="{FF2B5EF4-FFF2-40B4-BE49-F238E27FC236}">
                <a16:creationId xmlns:a16="http://schemas.microsoft.com/office/drawing/2014/main" id="{097897DE-C700-4A47-BC77-4EB9D4C9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739" y="1043144"/>
            <a:ext cx="6286559" cy="51306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AA306-4FB1-1C47-8C61-97E15AE6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DD0098-82D9-5044-B712-696D0E28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398537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6217-A563-434D-BEC3-A3850049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111761"/>
            <a:ext cx="10515600" cy="624219"/>
          </a:xfrm>
        </p:spPr>
        <p:txBody>
          <a:bodyPr>
            <a:normAutofit/>
          </a:bodyPr>
          <a:lstStyle/>
          <a:p>
            <a:r>
              <a:rPr lang="en-US" sz="3200" dirty="0"/>
              <a:t>Recent interests from the AI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4117-60C1-4C48-9CD8-EB1789D8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53331"/>
            <a:ext cx="12192000" cy="935233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Google </a:t>
            </a:r>
            <a:r>
              <a:rPr lang="en-US" sz="2200" dirty="0" err="1"/>
              <a:t>Deepmind</a:t>
            </a:r>
            <a:r>
              <a:rPr lang="en-US" sz="2200" dirty="0"/>
              <a:t> + Cooperative AI Foundation’s Melting Pot Challenge (hosted at </a:t>
            </a:r>
            <a:r>
              <a:rPr lang="en-US" sz="2200" dirty="0" err="1"/>
              <a:t>NeurIPS</a:t>
            </a:r>
            <a:r>
              <a:rPr lang="en-US" sz="2200" dirty="0"/>
              <a:t> 2023)</a:t>
            </a:r>
          </a:p>
          <a:p>
            <a:pPr marL="0" indent="0" algn="ctr">
              <a:buNone/>
            </a:pPr>
            <a:r>
              <a:rPr lang="en-US" sz="2200" dirty="0"/>
              <a:t>https://</a:t>
            </a:r>
            <a:r>
              <a:rPr lang="en-US" sz="2200" dirty="0" err="1"/>
              <a:t>www.aicrowd.com</a:t>
            </a:r>
            <a:r>
              <a:rPr lang="en-US" sz="2200" dirty="0"/>
              <a:t>/challenges/meltingpot-challenge-2023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B6667-0814-FD4F-B31A-4F953AE0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3EDD9-3728-764F-8647-F1632D81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550"/>
            <a:ext cx="12192000" cy="36019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B5FBC-1824-D74E-9059-808BA789C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F183B-9F63-5B4F-9C28-F00F8866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226911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6217-A563-434D-BEC3-A3850049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136526"/>
            <a:ext cx="10515600" cy="532548"/>
          </a:xfrm>
        </p:spPr>
        <p:txBody>
          <a:bodyPr>
            <a:normAutofit/>
          </a:bodyPr>
          <a:lstStyle/>
          <a:p>
            <a:r>
              <a:rPr lang="en-US" sz="3200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4117-60C1-4C48-9CD8-EB1789D8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05" y="1641246"/>
            <a:ext cx="10515600" cy="53254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AI, we consider a multi-agent sequential decision-making version of </a:t>
            </a:r>
            <a:r>
              <a:rPr lang="en-US" sz="2200" b="1" dirty="0" err="1">
                <a:solidFill>
                  <a:srgbClr val="FF0000"/>
                </a:solidFill>
              </a:rPr>
              <a:t>coopetitive</a:t>
            </a:r>
            <a:r>
              <a:rPr lang="en-US" sz="2200" b="1" dirty="0">
                <a:solidFill>
                  <a:srgbClr val="FF0000"/>
                </a:solidFill>
              </a:rPr>
              <a:t> games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D692D-B0E8-BA4A-9AE6-FE7D96DF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4970A-CEDA-E847-913D-7DC28096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2D79A3-A5C9-6F47-A4B2-7742D73E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7C219-901D-2D49-8E5C-822C0E26BB75}"/>
              </a:ext>
            </a:extLst>
          </p:cNvPr>
          <p:cNvSpPr txBox="1"/>
          <p:nvPr/>
        </p:nvSpPr>
        <p:spPr>
          <a:xfrm>
            <a:off x="639706" y="2536448"/>
            <a:ext cx="10515600" cy="17851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Who to cooperate with?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How to signal/</a:t>
            </a:r>
            <a:r>
              <a:rPr lang="en-US" sz="2200" dirty="0" err="1"/>
              <a:t>incentivise</a:t>
            </a:r>
            <a:r>
              <a:rPr lang="en-US" sz="2200" dirty="0"/>
              <a:t> others to collaborate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When to switch side?</a:t>
            </a:r>
          </a:p>
        </p:txBody>
      </p:sp>
    </p:spTree>
    <p:extLst>
      <p:ext uri="{BB962C8B-B14F-4D97-AF65-F5344CB8AC3E}">
        <p14:creationId xmlns:p14="http://schemas.microsoft.com/office/powerpoint/2010/main" val="2423080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6217-A563-434D-BEC3-A3850049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36526"/>
            <a:ext cx="10515600" cy="566002"/>
          </a:xfrm>
        </p:spPr>
        <p:txBody>
          <a:bodyPr>
            <a:normAutofit/>
          </a:bodyPr>
          <a:lstStyle/>
          <a:p>
            <a:r>
              <a:rPr lang="en-US" sz="3200" dirty="0"/>
              <a:t>Our 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4117-60C1-4C48-9CD8-EB1789D8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142" y="1507059"/>
            <a:ext cx="10515600" cy="2900050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2200" dirty="0"/>
              <a:t>Aim: Proof of Concept</a:t>
            </a:r>
          </a:p>
          <a:p>
            <a:r>
              <a:rPr lang="en-US" sz="2200" dirty="0"/>
              <a:t>Simplified setting</a:t>
            </a:r>
          </a:p>
          <a:p>
            <a:r>
              <a:rPr lang="en-US" sz="2200" dirty="0"/>
              <a:t>3 players</a:t>
            </a:r>
          </a:p>
          <a:p>
            <a:r>
              <a:rPr lang="en-US" sz="2200" dirty="0"/>
              <a:t>Repeated games</a:t>
            </a:r>
          </a:p>
          <a:p>
            <a:r>
              <a:rPr lang="en-US" sz="2200" dirty="0" err="1"/>
              <a:t>Polymatrix</a:t>
            </a:r>
            <a:r>
              <a:rPr lang="en-US" sz="2200" dirty="0"/>
              <a:t> games</a:t>
            </a:r>
          </a:p>
          <a:p>
            <a:r>
              <a:rPr lang="en-US" sz="2200" dirty="0"/>
              <a:t>Signaling: payoff manipulation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81664-9765-AB47-808F-949174A12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68C93-7BEB-5D4A-A8C7-F6F98658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4D8AC3-AA38-FB4A-B1B6-837E2D4B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2028218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6217-A563-434D-BEC3-A3850049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" y="47307"/>
            <a:ext cx="10515600" cy="615951"/>
          </a:xfrm>
        </p:spPr>
        <p:txBody>
          <a:bodyPr>
            <a:normAutofit/>
          </a:bodyPr>
          <a:lstStyle/>
          <a:p>
            <a:r>
              <a:rPr lang="en-US" sz="3200" dirty="0"/>
              <a:t>Payoff manipulation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4117-60C1-4C48-9CD8-EB1789D8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70" y="1334135"/>
            <a:ext cx="11689080" cy="1484016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2200" dirty="0"/>
              <a:t>In our setting no explicit communication between agents is allowed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Instead, we allow one agent to modify another agent’s payoff by: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73BE2-A016-5A47-B92A-ECCA28A78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8EFA5-CA6E-9545-A769-AA7B4CF0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34462B-0E21-B845-B6AD-0296BDDFC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4D74B-BDE6-7442-B238-939AEDCC506A}"/>
              </a:ext>
            </a:extLst>
          </p:cNvPr>
          <p:cNvSpPr txBox="1"/>
          <p:nvPr/>
        </p:nvSpPr>
        <p:spPr>
          <a:xfrm>
            <a:off x="255270" y="3308905"/>
            <a:ext cx="11689080" cy="1785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Sacrificing from their own payoffs (e.g., gift, bribery, </a:t>
            </a:r>
            <a:r>
              <a:rPr lang="en-US" sz="2200" dirty="0" err="1"/>
              <a:t>etc</a:t>
            </a:r>
            <a:r>
              <a:rPr lang="en-US" sz="2200" dirty="0"/>
              <a:t>) -&gt; increasing the other’s payoff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Enforce some penalties -&gt; decreasing opponent’s payoff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Examples: multiplayer video games, nature, etc.</a:t>
            </a:r>
          </a:p>
        </p:txBody>
      </p:sp>
    </p:spTree>
    <p:extLst>
      <p:ext uri="{BB962C8B-B14F-4D97-AF65-F5344CB8AC3E}">
        <p14:creationId xmlns:p14="http://schemas.microsoft.com/office/powerpoint/2010/main" val="902456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6217-A563-434D-BEC3-A3850049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" y="136526"/>
            <a:ext cx="10515600" cy="7109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Main Results (Mahesh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GameSec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A4117-60C1-4C48-9CD8-EB1789D8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50" y="3024607"/>
            <a:ext cx="11431436" cy="93424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Applied to iterated prisoners’ dilemma: can manipulate opponents to cooperate, while we can still defect them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CA527-9EEC-744F-BFDB-1CD18C321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F507B-E302-5C41-9AD0-1325871F4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39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2B9A2A-8477-B448-BFB6-C59339B05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529B1-B5FD-9E44-A84C-F1DBA3256D45}"/>
              </a:ext>
            </a:extLst>
          </p:cNvPr>
          <p:cNvSpPr txBox="1"/>
          <p:nvPr/>
        </p:nvSpPr>
        <p:spPr>
          <a:xfrm>
            <a:off x="140969" y="1430683"/>
            <a:ext cx="11431437" cy="7694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/>
              <a:t>(Informal) We prove that the </a:t>
            </a:r>
            <a:r>
              <a:rPr lang="en-US" sz="2200" b="1" dirty="0">
                <a:solidFill>
                  <a:srgbClr val="FF0000"/>
                </a:solidFill>
              </a:rPr>
              <a:t>manipulating agent can learn to manipulate with minimal cost</a:t>
            </a:r>
            <a:r>
              <a:rPr lang="en-US" sz="2200" dirty="0"/>
              <a:t> to win the games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444820-6E72-8C4B-8C41-32F9366A3F51}"/>
              </a:ext>
            </a:extLst>
          </p:cNvPr>
          <p:cNvSpPr txBox="1"/>
          <p:nvPr/>
        </p:nvSpPr>
        <p:spPr>
          <a:xfrm>
            <a:off x="170950" y="4563044"/>
            <a:ext cx="11401456" cy="4308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200" dirty="0"/>
              <a:t>And many more results: </a:t>
            </a:r>
            <a:r>
              <a:rPr lang="en-US" sz="2200" dirty="0">
                <a:hlinkClick r:id="rId2"/>
              </a:rPr>
              <a:t>https://arxiv.org/abs/2110.13532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4416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A9E69C-476E-4345-AD16-F35E3E6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83" y="131926"/>
            <a:ext cx="8567736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Agent Model</a:t>
            </a:r>
            <a:endParaRPr lang="en-V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B5E31F-0224-C44C-9F42-48ACD6BBE306}"/>
              </a:ext>
            </a:extLst>
          </p:cNvPr>
          <p:cNvGrpSpPr/>
          <p:nvPr/>
        </p:nvGrpSpPr>
        <p:grpSpPr>
          <a:xfrm>
            <a:off x="7339171" y="1658861"/>
            <a:ext cx="2390775" cy="1914525"/>
            <a:chOff x="422593" y="2069747"/>
            <a:chExt cx="3187700" cy="2552700"/>
          </a:xfrm>
        </p:grpSpPr>
        <p:pic>
          <p:nvPicPr>
            <p:cNvPr id="13" name="Picture 12" descr="cloud.png">
              <a:extLst>
                <a:ext uri="{FF2B5EF4-FFF2-40B4-BE49-F238E27FC236}">
                  <a16:creationId xmlns:a16="http://schemas.microsoft.com/office/drawing/2014/main" id="{90CB3802-84BC-8947-87E5-F82F0996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69747"/>
              <a:ext cx="3187700" cy="2552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2AB765-FBD8-F347-9D82-49880949CD86}"/>
                </a:ext>
              </a:extLst>
            </p:cNvPr>
            <p:cNvSpPr txBox="1"/>
            <p:nvPr/>
          </p:nvSpPr>
          <p:spPr>
            <a:xfrm>
              <a:off x="1197964" y="3004434"/>
              <a:ext cx="1713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Environment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4F7143-84E7-1443-940B-6066A63E00AB}"/>
              </a:ext>
            </a:extLst>
          </p:cNvPr>
          <p:cNvGrpSpPr/>
          <p:nvPr/>
        </p:nvGrpSpPr>
        <p:grpSpPr>
          <a:xfrm>
            <a:off x="5627412" y="1908871"/>
            <a:ext cx="1481540" cy="1482005"/>
            <a:chOff x="3057147" y="2304947"/>
            <a:chExt cx="1975386" cy="1976002"/>
          </a:xfrm>
        </p:grpSpPr>
        <p:sp>
          <p:nvSpPr>
            <p:cNvPr id="16" name="Curved Down Arrow 15">
              <a:extLst>
                <a:ext uri="{FF2B5EF4-FFF2-40B4-BE49-F238E27FC236}">
                  <a16:creationId xmlns:a16="http://schemas.microsoft.com/office/drawing/2014/main" id="{3504FFBA-5C80-F04E-ABB5-2C2EAAEC04A8}"/>
                </a:ext>
              </a:extLst>
            </p:cNvPr>
            <p:cNvSpPr/>
            <p:nvPr/>
          </p:nvSpPr>
          <p:spPr>
            <a:xfrm>
              <a:off x="3057147" y="2304947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7121FC-8894-124A-9C4C-BF562C7504FB}"/>
                </a:ext>
              </a:extLst>
            </p:cNvPr>
            <p:cNvSpPr txBox="1"/>
            <p:nvPr/>
          </p:nvSpPr>
          <p:spPr>
            <a:xfrm>
              <a:off x="3251724" y="3819283"/>
              <a:ext cx="1483398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Perception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D05863-D9AC-AA4F-8AC8-6E7E84FE52C9}"/>
              </a:ext>
            </a:extLst>
          </p:cNvPr>
          <p:cNvGrpSpPr/>
          <p:nvPr/>
        </p:nvGrpSpPr>
        <p:grpSpPr>
          <a:xfrm>
            <a:off x="5588851" y="2007250"/>
            <a:ext cx="1481540" cy="1498625"/>
            <a:chOff x="3084123" y="2624281"/>
            <a:chExt cx="1975386" cy="1998166"/>
          </a:xfrm>
        </p:grpSpPr>
        <p:sp>
          <p:nvSpPr>
            <p:cNvPr id="19" name="Curved Down Arrow 18">
              <a:extLst>
                <a:ext uri="{FF2B5EF4-FFF2-40B4-BE49-F238E27FC236}">
                  <a16:creationId xmlns:a16="http://schemas.microsoft.com/office/drawing/2014/main" id="{343F7E5A-F3EB-1842-A0A0-3537F5C9F625}"/>
                </a:ext>
              </a:extLst>
            </p:cNvPr>
            <p:cNvSpPr/>
            <p:nvPr/>
          </p:nvSpPr>
          <p:spPr>
            <a:xfrm rot="10800000">
              <a:off x="3084123" y="4136369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AE9174-1323-9949-8B0C-944440E8891B}"/>
                </a:ext>
              </a:extLst>
            </p:cNvPr>
            <p:cNvSpPr txBox="1"/>
            <p:nvPr/>
          </p:nvSpPr>
          <p:spPr>
            <a:xfrm>
              <a:off x="3557544" y="2624281"/>
              <a:ext cx="9836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Action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6C9572-6F93-5F4E-8932-F0FBC9407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pic>
        <p:nvPicPr>
          <p:cNvPr id="49" name="Picture 48" descr="homer_brain.jpg">
            <a:extLst>
              <a:ext uri="{FF2B5EF4-FFF2-40B4-BE49-F238E27FC236}">
                <a16:creationId xmlns:a16="http://schemas.microsoft.com/office/drawing/2014/main" id="{B6D420BC-4960-4F46-BABE-9D9970991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67" y="4630870"/>
            <a:ext cx="2500098" cy="187507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B3BE0A82-D893-B24D-9FE7-7797E927A525}"/>
              </a:ext>
            </a:extLst>
          </p:cNvPr>
          <p:cNvGrpSpPr/>
          <p:nvPr/>
        </p:nvGrpSpPr>
        <p:grpSpPr>
          <a:xfrm>
            <a:off x="8844877" y="4151829"/>
            <a:ext cx="1997498" cy="940795"/>
            <a:chOff x="5690988" y="945456"/>
            <a:chExt cx="2663330" cy="125439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677B334-FF95-E240-B2D9-3495880CECD4}"/>
                </a:ext>
              </a:extLst>
            </p:cNvPr>
            <p:cNvGrpSpPr/>
            <p:nvPr/>
          </p:nvGrpSpPr>
          <p:grpSpPr>
            <a:xfrm>
              <a:off x="6553266" y="945456"/>
              <a:ext cx="1801052" cy="1254393"/>
              <a:chOff x="6537588" y="945456"/>
              <a:chExt cx="1801052" cy="1254393"/>
            </a:xfrm>
          </p:grpSpPr>
          <p:pic>
            <p:nvPicPr>
              <p:cNvPr id="53" name="Picture 52" descr="gears.png">
                <a:extLst>
                  <a:ext uri="{FF2B5EF4-FFF2-40B4-BE49-F238E27FC236}">
                    <a16:creationId xmlns:a16="http://schemas.microsoft.com/office/drawing/2014/main" id="{1C7B7D24-14EC-FE47-AEEC-F62540888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652" y="1008176"/>
                <a:ext cx="1160758" cy="1095055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B9B45A4-B176-3540-9DE8-607519A4B7BF}"/>
                  </a:ext>
                </a:extLst>
              </p:cNvPr>
              <p:cNvSpPr/>
              <p:nvPr/>
            </p:nvSpPr>
            <p:spPr>
              <a:xfrm>
                <a:off x="6537588" y="945456"/>
                <a:ext cx="1801052" cy="1254393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A462EEC5-5DAB-C247-8DDB-F3EAE5F1BACC}"/>
                </a:ext>
              </a:extLst>
            </p:cNvPr>
            <p:cNvSpPr/>
            <p:nvPr/>
          </p:nvSpPr>
          <p:spPr>
            <a:xfrm rot="19988395">
              <a:off x="5690988" y="1784475"/>
              <a:ext cx="909304" cy="26655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pic>
        <p:nvPicPr>
          <p:cNvPr id="64" name="Picture 63" descr="homer_brain.jpg">
            <a:extLst>
              <a:ext uri="{FF2B5EF4-FFF2-40B4-BE49-F238E27FC236}">
                <a16:creationId xmlns:a16="http://schemas.microsoft.com/office/drawing/2014/main" id="{B4D2F933-C81B-2144-8E68-489A37151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89029" y="4728458"/>
            <a:ext cx="2500098" cy="187507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A79659EF-AFF1-C349-81C1-8AB40FB99EE3}"/>
              </a:ext>
            </a:extLst>
          </p:cNvPr>
          <p:cNvGrpSpPr/>
          <p:nvPr/>
        </p:nvGrpSpPr>
        <p:grpSpPr>
          <a:xfrm flipH="1">
            <a:off x="1803428" y="4236062"/>
            <a:ext cx="2317756" cy="940795"/>
            <a:chOff x="5690988" y="945456"/>
            <a:chExt cx="2663330" cy="1254393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2795EB8-A76C-4448-B76F-E34D46B3E161}"/>
                </a:ext>
              </a:extLst>
            </p:cNvPr>
            <p:cNvGrpSpPr/>
            <p:nvPr/>
          </p:nvGrpSpPr>
          <p:grpSpPr>
            <a:xfrm>
              <a:off x="6553266" y="945456"/>
              <a:ext cx="1801052" cy="1254393"/>
              <a:chOff x="6537588" y="945456"/>
              <a:chExt cx="1801052" cy="1254393"/>
            </a:xfrm>
          </p:grpSpPr>
          <p:pic>
            <p:nvPicPr>
              <p:cNvPr id="68" name="Picture 67" descr="gears.png">
                <a:extLst>
                  <a:ext uri="{FF2B5EF4-FFF2-40B4-BE49-F238E27FC236}">
                    <a16:creationId xmlns:a16="http://schemas.microsoft.com/office/drawing/2014/main" id="{A77052D1-7339-0749-A8BF-6E1A806B0F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652" y="1008176"/>
                <a:ext cx="1160758" cy="1095055"/>
              </a:xfrm>
              <a:prstGeom prst="rect">
                <a:avLst/>
              </a:prstGeom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205B0E3-BB93-C946-A01F-AB17E8BADD11}"/>
                  </a:ext>
                </a:extLst>
              </p:cNvPr>
              <p:cNvSpPr/>
              <p:nvPr/>
            </p:nvSpPr>
            <p:spPr>
              <a:xfrm>
                <a:off x="6537588" y="945456"/>
                <a:ext cx="1801052" cy="1254393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38699B93-65D9-D54A-B59C-9456383D9554}"/>
                </a:ext>
              </a:extLst>
            </p:cNvPr>
            <p:cNvSpPr/>
            <p:nvPr/>
          </p:nvSpPr>
          <p:spPr>
            <a:xfrm rot="19988395">
              <a:off x="5690988" y="1784475"/>
              <a:ext cx="909304" cy="26655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pic>
        <p:nvPicPr>
          <p:cNvPr id="70" name="Picture 69" descr="homer_brain.jpg">
            <a:extLst>
              <a:ext uri="{FF2B5EF4-FFF2-40B4-BE49-F238E27FC236}">
                <a16:creationId xmlns:a16="http://schemas.microsoft.com/office/drawing/2014/main" id="{D7F8ADCE-DA0A-1B44-BD24-C0A556013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93201" y="1899309"/>
            <a:ext cx="2500098" cy="187507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C60E58DD-ADEB-F243-934A-D8DEAA26B173}"/>
              </a:ext>
            </a:extLst>
          </p:cNvPr>
          <p:cNvGrpSpPr/>
          <p:nvPr/>
        </p:nvGrpSpPr>
        <p:grpSpPr>
          <a:xfrm flipH="1">
            <a:off x="1782282" y="1371678"/>
            <a:ext cx="2317756" cy="940795"/>
            <a:chOff x="5690988" y="945456"/>
            <a:chExt cx="2663330" cy="125439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523C3C1-0D53-F14A-9DF9-53BEA4BF41AE}"/>
                </a:ext>
              </a:extLst>
            </p:cNvPr>
            <p:cNvGrpSpPr/>
            <p:nvPr/>
          </p:nvGrpSpPr>
          <p:grpSpPr>
            <a:xfrm>
              <a:off x="6553266" y="945456"/>
              <a:ext cx="1801052" cy="1254393"/>
              <a:chOff x="6537588" y="945456"/>
              <a:chExt cx="1801052" cy="1254393"/>
            </a:xfrm>
          </p:grpSpPr>
          <p:pic>
            <p:nvPicPr>
              <p:cNvPr id="74" name="Picture 73" descr="gears.png">
                <a:extLst>
                  <a:ext uri="{FF2B5EF4-FFF2-40B4-BE49-F238E27FC236}">
                    <a16:creationId xmlns:a16="http://schemas.microsoft.com/office/drawing/2014/main" id="{D8DD64E7-0CE6-EE4F-8EC8-0E75271A9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652" y="1008176"/>
                <a:ext cx="1160758" cy="1095055"/>
              </a:xfrm>
              <a:prstGeom prst="rect">
                <a:avLst/>
              </a:prstGeom>
            </p:spPr>
          </p:pic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5D01A2B-0A51-DD4F-BC02-1B57225BB3B8}"/>
                  </a:ext>
                </a:extLst>
              </p:cNvPr>
              <p:cNvSpPr/>
              <p:nvPr/>
            </p:nvSpPr>
            <p:spPr>
              <a:xfrm>
                <a:off x="6537588" y="945456"/>
                <a:ext cx="1801052" cy="1254393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3" name="Right Arrow 72">
              <a:extLst>
                <a:ext uri="{FF2B5EF4-FFF2-40B4-BE49-F238E27FC236}">
                  <a16:creationId xmlns:a16="http://schemas.microsoft.com/office/drawing/2014/main" id="{63E621AF-001B-2F48-82AC-8A6551C60D6B}"/>
                </a:ext>
              </a:extLst>
            </p:cNvPr>
            <p:cNvSpPr/>
            <p:nvPr/>
          </p:nvSpPr>
          <p:spPr>
            <a:xfrm rot="19988395">
              <a:off x="5690988" y="1784475"/>
              <a:ext cx="909304" cy="26655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0FE0978-3585-C54E-AE2A-C922CB64CE66}"/>
              </a:ext>
            </a:extLst>
          </p:cNvPr>
          <p:cNvGrpSpPr/>
          <p:nvPr/>
        </p:nvGrpSpPr>
        <p:grpSpPr>
          <a:xfrm>
            <a:off x="5742907" y="4795334"/>
            <a:ext cx="1481540" cy="1482005"/>
            <a:chOff x="3057147" y="2304947"/>
            <a:chExt cx="1975386" cy="1976002"/>
          </a:xfrm>
        </p:grpSpPr>
        <p:sp>
          <p:nvSpPr>
            <p:cNvPr id="77" name="Curved Down Arrow 76">
              <a:extLst>
                <a:ext uri="{FF2B5EF4-FFF2-40B4-BE49-F238E27FC236}">
                  <a16:creationId xmlns:a16="http://schemas.microsoft.com/office/drawing/2014/main" id="{7A00D80D-625E-BD4F-8F0A-34AD8C15D471}"/>
                </a:ext>
              </a:extLst>
            </p:cNvPr>
            <p:cNvSpPr/>
            <p:nvPr/>
          </p:nvSpPr>
          <p:spPr>
            <a:xfrm>
              <a:off x="3057147" y="2304947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E15EA87-D077-EB4C-A52B-E1B57DE74DFB}"/>
                </a:ext>
              </a:extLst>
            </p:cNvPr>
            <p:cNvSpPr txBox="1"/>
            <p:nvPr/>
          </p:nvSpPr>
          <p:spPr>
            <a:xfrm>
              <a:off x="3251724" y="3819283"/>
              <a:ext cx="1483398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Perception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A52B6A-C4CC-EB47-9E46-229065B58782}"/>
              </a:ext>
            </a:extLst>
          </p:cNvPr>
          <p:cNvGrpSpPr/>
          <p:nvPr/>
        </p:nvGrpSpPr>
        <p:grpSpPr>
          <a:xfrm>
            <a:off x="5704346" y="4893713"/>
            <a:ext cx="1481540" cy="1498625"/>
            <a:chOff x="3084123" y="2624281"/>
            <a:chExt cx="1975386" cy="1998166"/>
          </a:xfrm>
        </p:grpSpPr>
        <p:sp>
          <p:nvSpPr>
            <p:cNvPr id="80" name="Curved Down Arrow 79">
              <a:extLst>
                <a:ext uri="{FF2B5EF4-FFF2-40B4-BE49-F238E27FC236}">
                  <a16:creationId xmlns:a16="http://schemas.microsoft.com/office/drawing/2014/main" id="{939D7D72-33E1-AE44-9B67-80B3CAFF7B4D}"/>
                </a:ext>
              </a:extLst>
            </p:cNvPr>
            <p:cNvSpPr/>
            <p:nvPr/>
          </p:nvSpPr>
          <p:spPr>
            <a:xfrm rot="10800000">
              <a:off x="3084123" y="4136369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C84F14F-A3CF-A74D-AA1E-95C672769491}"/>
                </a:ext>
              </a:extLst>
            </p:cNvPr>
            <p:cNvSpPr txBox="1"/>
            <p:nvPr/>
          </p:nvSpPr>
          <p:spPr>
            <a:xfrm>
              <a:off x="3557544" y="2624281"/>
              <a:ext cx="9836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Action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92CC4-EC26-3843-9A31-7E4DF9B7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4</a:t>
            </a:fld>
            <a:endParaRPr lang="en-US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A553CA23-76E5-E849-923D-9ECEF876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B6673218-B697-E648-9459-40AE46FA3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83" y="845748"/>
            <a:ext cx="11779434" cy="440354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latin typeface="SVN-Gilroy" pitchFamily="2" charset="77"/>
              </a:rPr>
              <a:t>Single-agent setting</a:t>
            </a:r>
            <a:endParaRPr lang="en-VN" sz="2400" dirty="0">
              <a:latin typeface="SVN-Gilroy" pitchFamily="2" charset="77"/>
            </a:endParaRP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F9BDAE0F-05F4-7C4F-B87E-4353C60A490D}"/>
              </a:ext>
            </a:extLst>
          </p:cNvPr>
          <p:cNvSpPr txBox="1">
            <a:spLocks/>
          </p:cNvSpPr>
          <p:nvPr/>
        </p:nvSpPr>
        <p:spPr>
          <a:xfrm>
            <a:off x="206283" y="3696480"/>
            <a:ext cx="11779434" cy="4403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latin typeface="SVN-Gilroy" pitchFamily="2" charset="77"/>
              </a:rPr>
              <a:t>Multi-agent setting</a:t>
            </a:r>
            <a:endParaRPr lang="en-VN" sz="2400" dirty="0">
              <a:latin typeface="SVN-Gilroy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6739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9FF24-0335-3346-97FB-CF2E207E3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9D3744-039D-724B-9FCD-48B4C4321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025" y="1102501"/>
            <a:ext cx="1728088" cy="1879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4FC62E-55CA-A246-BC2B-7D7DE8C14ECB}"/>
              </a:ext>
            </a:extLst>
          </p:cNvPr>
          <p:cNvSpPr txBox="1"/>
          <p:nvPr/>
        </p:nvSpPr>
        <p:spPr>
          <a:xfrm>
            <a:off x="3610547" y="3111375"/>
            <a:ext cx="171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Nick Bishop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552E7-23BC-D94B-A3F3-1B4FB95606A7}"/>
              </a:ext>
            </a:extLst>
          </p:cNvPr>
          <p:cNvSpPr txBox="1"/>
          <p:nvPr/>
        </p:nvSpPr>
        <p:spPr>
          <a:xfrm>
            <a:off x="5994025" y="3130457"/>
            <a:ext cx="171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Le Cong </a:t>
            </a:r>
            <a:r>
              <a:rPr lang="en-US" sz="2200" dirty="0" err="1"/>
              <a:t>Dinh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AA0530-DA7C-EE4E-A271-706433CA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85" y="1087798"/>
            <a:ext cx="1728087" cy="1828331"/>
          </a:xfrm>
          <a:prstGeom prst="rect">
            <a:avLst/>
          </a:prstGeom>
        </p:spPr>
      </p:pic>
      <p:pic>
        <p:nvPicPr>
          <p:cNvPr id="13" name="Picture 12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487392CC-CC78-0940-AEA0-8725CE23F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136" y="1102501"/>
            <a:ext cx="1813628" cy="18136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C1F3FD-54D0-C94D-A908-1779C08CBC6C}"/>
              </a:ext>
            </a:extLst>
          </p:cNvPr>
          <p:cNvSpPr txBox="1"/>
          <p:nvPr/>
        </p:nvSpPr>
        <p:spPr>
          <a:xfrm>
            <a:off x="8728136" y="3111375"/>
            <a:ext cx="21267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Shiva Mahesh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0893EC-BDEF-3D46-A473-8074A61BD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14" y="1102501"/>
            <a:ext cx="1409472" cy="1879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7F6381-B53C-F34C-9369-3E538E4BA4C8}"/>
              </a:ext>
            </a:extLst>
          </p:cNvPr>
          <p:cNvSpPr txBox="1"/>
          <p:nvPr/>
        </p:nvSpPr>
        <p:spPr>
          <a:xfrm>
            <a:off x="1227069" y="3126878"/>
            <a:ext cx="171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Jiarui</a:t>
            </a:r>
            <a:r>
              <a:rPr lang="en-US" sz="2200" dirty="0"/>
              <a:t> </a:t>
            </a:r>
            <a:r>
              <a:rPr lang="en-US" sz="2200" dirty="0" err="1"/>
              <a:t>Gan</a:t>
            </a: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54893D-5033-414F-93F6-D9A7591F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521" y="3750368"/>
            <a:ext cx="1357828" cy="197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ABD372-CEEA-5342-96FF-E391291C2247}"/>
              </a:ext>
            </a:extLst>
          </p:cNvPr>
          <p:cNvSpPr txBox="1"/>
          <p:nvPr/>
        </p:nvSpPr>
        <p:spPr>
          <a:xfrm>
            <a:off x="3387523" y="5885472"/>
            <a:ext cx="1715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Bo An</a:t>
            </a:r>
          </a:p>
        </p:txBody>
      </p:sp>
      <p:pic>
        <p:nvPicPr>
          <p:cNvPr id="1030" name="Picture 6" descr="Michael Wooldridge on LinkedIn: Home | 30 comments">
            <a:extLst>
              <a:ext uri="{FF2B5EF4-FFF2-40B4-BE49-F238E27FC236}">
                <a16:creationId xmlns:a16="http://schemas.microsoft.com/office/drawing/2014/main" id="{208CDB16-86B4-7247-975E-2063046DB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966" y="3800644"/>
            <a:ext cx="1989084" cy="198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B712A8-A725-1B46-9524-05A145BE8767}"/>
              </a:ext>
            </a:extLst>
          </p:cNvPr>
          <p:cNvSpPr txBox="1"/>
          <p:nvPr/>
        </p:nvSpPr>
        <p:spPr>
          <a:xfrm>
            <a:off x="5771002" y="5885473"/>
            <a:ext cx="22454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Mike Wooldridge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66644-9C3D-5E40-9CAC-26D7F7CC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40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614D2-BDB1-F647-AAAF-B33761BD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  <p:pic>
        <p:nvPicPr>
          <p:cNvPr id="19" name="Picture 18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2DE23738-55E9-2A4C-93A0-3935220B1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201" y="3860400"/>
            <a:ext cx="1718610" cy="1718610"/>
          </a:xfrm>
          <a:prstGeom prst="rect">
            <a:avLst/>
          </a:prstGeom>
        </p:spPr>
      </p:pic>
      <p:pic>
        <p:nvPicPr>
          <p:cNvPr id="20" name="Picture 19" descr="A picture containing person, person, wearing, suit&#10;&#10;Description automatically generated">
            <a:extLst>
              <a:ext uri="{FF2B5EF4-FFF2-40B4-BE49-F238E27FC236}">
                <a16:creationId xmlns:a16="http://schemas.microsoft.com/office/drawing/2014/main" id="{A9E7B537-0EA5-924F-BC3F-49B73E3EC0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8136" y="3860400"/>
            <a:ext cx="1895099" cy="18950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964371-1AD2-1542-A721-2E74CFC81612}"/>
              </a:ext>
            </a:extLst>
          </p:cNvPr>
          <p:cNvSpPr txBox="1"/>
          <p:nvPr/>
        </p:nvSpPr>
        <p:spPr>
          <a:xfrm>
            <a:off x="1115739" y="5881645"/>
            <a:ext cx="2049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/>
              <a:t>Anshuka</a:t>
            </a:r>
            <a:r>
              <a:rPr lang="en-US" sz="2200" dirty="0"/>
              <a:t> </a:t>
            </a:r>
            <a:r>
              <a:rPr lang="en-US" sz="2200" dirty="0" err="1"/>
              <a:t>Rangi</a:t>
            </a:r>
            <a:endParaRPr lang="en-US" sz="2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91954D-68B5-8443-8E61-A816B6B96D0F}"/>
              </a:ext>
            </a:extLst>
          </p:cNvPr>
          <p:cNvSpPr txBox="1"/>
          <p:nvPr/>
        </p:nvSpPr>
        <p:spPr>
          <a:xfrm>
            <a:off x="8298371" y="5881645"/>
            <a:ext cx="28993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Massimo Franceschetti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9ACA279-7DD8-9C4E-8986-A28D75F07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260"/>
            <a:ext cx="10515600" cy="6774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Many 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341394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729A6B-A7DA-4848-845F-681A9C42A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44" y="136525"/>
            <a:ext cx="10442222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SVN-Gilroy SemiBold" pitchFamily="2" charset="77"/>
              </a:rPr>
              <a:t>Future of LLM Agents</a:t>
            </a:r>
            <a:endParaRPr lang="en-VN" sz="3600" dirty="0">
              <a:latin typeface="SVN-Gilroy SemiBold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086CC-AD2F-0A4D-980B-F292D11C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C1773-E973-AB40-AB6B-98ACD7A4A0F4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smart-home.jpg">
            <a:extLst>
              <a:ext uri="{FF2B5EF4-FFF2-40B4-BE49-F238E27FC236}">
                <a16:creationId xmlns:a16="http://schemas.microsoft.com/office/drawing/2014/main" id="{0ADC3944-BDF8-BD4D-ADB9-C9F6F3EF2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87" y="1843744"/>
            <a:ext cx="4557307" cy="3594944"/>
          </a:xfrm>
          <a:prstGeom prst="rect">
            <a:avLst/>
          </a:prstGeom>
        </p:spPr>
      </p:pic>
      <p:pic>
        <p:nvPicPr>
          <p:cNvPr id="7" name="Picture 6" descr="smart_cities.jpg">
            <a:extLst>
              <a:ext uri="{FF2B5EF4-FFF2-40B4-BE49-F238E27FC236}">
                <a16:creationId xmlns:a16="http://schemas.microsoft.com/office/drawing/2014/main" id="{9DC7C162-EACE-014B-9301-17058B966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87" y="1851539"/>
            <a:ext cx="6113426" cy="35793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656DB-F285-D841-BEC5-180FD285B34B}"/>
              </a:ext>
            </a:extLst>
          </p:cNvPr>
          <p:cNvSpPr txBox="1"/>
          <p:nvPr/>
        </p:nvSpPr>
        <p:spPr>
          <a:xfrm>
            <a:off x="1100577" y="5702020"/>
            <a:ext cx="34055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b="0" i="0" dirty="0">
                <a:effectLst/>
                <a:latin typeface="suisseintl"/>
              </a:rPr>
              <a:t>LLM Agent &amp; Human(s)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DB8A4-B81B-154D-892C-38882850625B}"/>
              </a:ext>
            </a:extLst>
          </p:cNvPr>
          <p:cNvSpPr txBox="1"/>
          <p:nvPr/>
        </p:nvSpPr>
        <p:spPr>
          <a:xfrm>
            <a:off x="6387618" y="5652217"/>
            <a:ext cx="44459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b="0" i="0" dirty="0">
                <a:effectLst/>
                <a:latin typeface="suisseintl"/>
              </a:rPr>
              <a:t>Multi LLM Agents (+ mixed humans)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1014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B63C0B-D97C-4244-BC5C-1B6A4A23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97" y="195267"/>
            <a:ext cx="10442222" cy="440354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How Strategic Agents Behave?</a:t>
            </a:r>
            <a:endParaRPr lang="en-V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A93C17-B501-7A48-B181-20A85363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229" y="1098168"/>
            <a:ext cx="7917300" cy="440354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SVN-Gilroy" pitchFamily="2" charset="77"/>
              </a:rPr>
              <a:t>Definition 1: Strategic agent = utility maximiser</a:t>
            </a:r>
          </a:p>
          <a:p>
            <a:endParaRPr lang="en-VN" sz="2400" dirty="0">
              <a:latin typeface="SVN-Gilroy" pitchFamily="2" charset="77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C5773-ECC9-FF43-B1C4-01AD5F2C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pic>
        <p:nvPicPr>
          <p:cNvPr id="6" name="Picture 5" descr="homer_brain.jpg">
            <a:extLst>
              <a:ext uri="{FF2B5EF4-FFF2-40B4-BE49-F238E27FC236}">
                <a16:creationId xmlns:a16="http://schemas.microsoft.com/office/drawing/2014/main" id="{BBAC554C-D80F-A043-8659-1F4CFC1CF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0390" y="1786336"/>
            <a:ext cx="2500098" cy="18750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68A09C-9D0D-2A4B-8261-4A7CC389E778}"/>
              </a:ext>
            </a:extLst>
          </p:cNvPr>
          <p:cNvGrpSpPr/>
          <p:nvPr/>
        </p:nvGrpSpPr>
        <p:grpSpPr>
          <a:xfrm flipH="1">
            <a:off x="349471" y="1258705"/>
            <a:ext cx="2317756" cy="940795"/>
            <a:chOff x="5690988" y="945456"/>
            <a:chExt cx="2663330" cy="12543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4EDAA60-B2CC-6F47-9C18-9D332943CAC7}"/>
                </a:ext>
              </a:extLst>
            </p:cNvPr>
            <p:cNvGrpSpPr/>
            <p:nvPr/>
          </p:nvGrpSpPr>
          <p:grpSpPr>
            <a:xfrm>
              <a:off x="6553266" y="945456"/>
              <a:ext cx="1801052" cy="1254393"/>
              <a:chOff x="6537588" y="945456"/>
              <a:chExt cx="1801052" cy="1254393"/>
            </a:xfrm>
          </p:grpSpPr>
          <p:pic>
            <p:nvPicPr>
              <p:cNvPr id="10" name="Picture 9" descr="gears.png">
                <a:extLst>
                  <a:ext uri="{FF2B5EF4-FFF2-40B4-BE49-F238E27FC236}">
                    <a16:creationId xmlns:a16="http://schemas.microsoft.com/office/drawing/2014/main" id="{43C86169-271D-9B46-8E90-83AE5B168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652" y="1008176"/>
                <a:ext cx="1160758" cy="1095055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775B03A-3455-B040-A2FE-1C7BFCE31BCE}"/>
                  </a:ext>
                </a:extLst>
              </p:cNvPr>
              <p:cNvSpPr/>
              <p:nvPr/>
            </p:nvSpPr>
            <p:spPr>
              <a:xfrm>
                <a:off x="6537588" y="945456"/>
                <a:ext cx="1801052" cy="1254393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F48E228-6BAF-9E4B-AC48-02782C7B821A}"/>
                </a:ext>
              </a:extLst>
            </p:cNvPr>
            <p:cNvSpPr/>
            <p:nvPr/>
          </p:nvSpPr>
          <p:spPr>
            <a:xfrm rot="19988395">
              <a:off x="5690988" y="1784475"/>
              <a:ext cx="909304" cy="26655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sp>
        <p:nvSpPr>
          <p:cNvPr id="12" name="Down Arrow 11">
            <a:extLst>
              <a:ext uri="{FF2B5EF4-FFF2-40B4-BE49-F238E27FC236}">
                <a16:creationId xmlns:a16="http://schemas.microsoft.com/office/drawing/2014/main" id="{62ABE4F7-6B70-3943-9653-F1B8F0988F33}"/>
              </a:ext>
            </a:extLst>
          </p:cNvPr>
          <p:cNvSpPr/>
          <p:nvPr/>
        </p:nvSpPr>
        <p:spPr>
          <a:xfrm>
            <a:off x="6679580" y="2127036"/>
            <a:ext cx="423747" cy="705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A6BFF6-676B-6848-B605-047D2022A75B}"/>
              </a:ext>
            </a:extLst>
          </p:cNvPr>
          <p:cNvSpPr txBox="1">
            <a:spLocks/>
          </p:cNvSpPr>
          <p:nvPr/>
        </p:nvSpPr>
        <p:spPr>
          <a:xfrm>
            <a:off x="3925229" y="3286905"/>
            <a:ext cx="7917300" cy="1525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latin typeface="SVN-Gilroy" pitchFamily="2" charset="77"/>
              </a:rPr>
              <a:t>Definition 2: Strategic agent = </a:t>
            </a:r>
            <a:r>
              <a:rPr lang="en-GB" sz="2400" dirty="0">
                <a:solidFill>
                  <a:srgbClr val="FF0000"/>
                </a:solidFill>
                <a:latin typeface="SVN-Gilroy" pitchFamily="2" charset="77"/>
              </a:rPr>
              <a:t>regret minimiser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latin typeface="SVN-Gilroy" pitchFamily="2" charset="77"/>
              </a:rPr>
              <a:t>Typical concept: </a:t>
            </a:r>
            <a:r>
              <a:rPr lang="en-GB" sz="2400" dirty="0">
                <a:solidFill>
                  <a:srgbClr val="FF0000"/>
                </a:solidFill>
                <a:latin typeface="SVN-Gilroy" pitchFamily="2" charset="77"/>
              </a:rPr>
              <a:t>no-regret learner </a:t>
            </a:r>
            <a:r>
              <a:rPr lang="en-GB" sz="2400" dirty="0">
                <a:latin typeface="SVN-Gilroy" pitchFamily="2" charset="77"/>
              </a:rPr>
              <a:t>(~ average regret converges to 0 over time)</a:t>
            </a:r>
          </a:p>
          <a:p>
            <a:endParaRPr lang="en-VN" sz="2400" dirty="0">
              <a:latin typeface="SVN-Gilroy" pitchFamily="2" charset="77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435DEF5-19F2-F145-A6A3-E1406EF8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4035131-8105-F245-9A6D-292E596D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365195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76" y="86345"/>
            <a:ext cx="11857812" cy="627334"/>
          </a:xfrm>
        </p:spPr>
        <p:txBody>
          <a:bodyPr>
            <a:normAutofit/>
          </a:bodyPr>
          <a:lstStyle/>
          <a:p>
            <a:r>
              <a:rPr lang="en-GB" sz="3600" dirty="0"/>
              <a:t>Topics covered today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67094" y="644079"/>
            <a:ext cx="11857812" cy="18129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Behaviour of no-regret learners is easy to predict </a:t>
            </a:r>
          </a:p>
          <a:p>
            <a:pPr eaLnBrk="1" hangingPunct="1"/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Application :  Last-round/last-iterate convergence in multi-agent learning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72C1C-0591-3C4C-8B13-62F2D950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ED9D32-B621-0040-81D2-5BB470E6C99E}"/>
              </a:ext>
            </a:extLst>
          </p:cNvPr>
          <p:cNvSpPr txBox="1">
            <a:spLocks/>
          </p:cNvSpPr>
          <p:nvPr/>
        </p:nvSpPr>
        <p:spPr bwMode="auto">
          <a:xfrm>
            <a:off x="167094" y="2577551"/>
            <a:ext cx="11857812" cy="1812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It’s easy to attack no-regret learners</a:t>
            </a:r>
          </a:p>
          <a:p>
            <a:pPr eaLnBrk="1" hangingPunct="1"/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Attack against bandits :  attack upper and lower bounds</a:t>
            </a:r>
          </a:p>
          <a:p>
            <a:pPr marL="800100" lvl="1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Attack against RL agents: the necessity of multimodal attacks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7230CE-7562-6E4C-8588-9ED9CF23897E}"/>
              </a:ext>
            </a:extLst>
          </p:cNvPr>
          <p:cNvSpPr txBox="1">
            <a:spLocks/>
          </p:cNvSpPr>
          <p:nvPr/>
        </p:nvSpPr>
        <p:spPr bwMode="auto">
          <a:xfrm>
            <a:off x="157976" y="4651434"/>
            <a:ext cx="11857812" cy="18129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It’s easy to fool no-regret learners</a:t>
            </a:r>
          </a:p>
          <a:p>
            <a:pPr eaLnBrk="1" hangingPunct="1"/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Learning against deceivers and how to counteract</a:t>
            </a:r>
          </a:p>
          <a:p>
            <a:pPr marL="800100" lvl="1" indent="-342900" eaLnBrk="1" hangingPunct="1">
              <a:buFont typeface="Arial" charset="0"/>
              <a:buChar char="•"/>
            </a:pPr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Learning in </a:t>
            </a:r>
            <a:r>
              <a:rPr lang="en-GB" sz="2200" dirty="0" err="1">
                <a:solidFill>
                  <a:srgbClr val="000000"/>
                </a:solidFill>
                <a:latin typeface="Calibri"/>
                <a:cs typeface="Calibri"/>
              </a:rPr>
              <a:t>coopetitive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 games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99E93-BBA1-234C-9F3B-66B984D1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7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D5C2B3A-BDE1-D24B-B087-2E91CBE0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340123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976" y="86345"/>
            <a:ext cx="11857812" cy="627334"/>
          </a:xfrm>
        </p:spPr>
        <p:txBody>
          <a:bodyPr>
            <a:normAutofit/>
          </a:bodyPr>
          <a:lstStyle/>
          <a:p>
            <a:r>
              <a:rPr lang="en-GB" sz="3600" dirty="0"/>
              <a:t>Topics NOT covered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67094" y="562915"/>
            <a:ext cx="11857812" cy="145810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Learning with structured data - PhD student: Nam Tran 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Symmetric bandits: strict generalisation of sparsity (ECML’23, NeurIPS’24)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Learning with geometric structures (NeurIPS’24)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72C1C-0591-3C4C-8B13-62F2D950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ED9D32-B621-0040-81D2-5BB470E6C99E}"/>
              </a:ext>
            </a:extLst>
          </p:cNvPr>
          <p:cNvSpPr txBox="1">
            <a:spLocks/>
          </p:cNvSpPr>
          <p:nvPr/>
        </p:nvSpPr>
        <p:spPr bwMode="auto">
          <a:xfrm>
            <a:off x="157975" y="2147165"/>
            <a:ext cx="11857812" cy="14581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Deep learning: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Pruning at initialisation – PhD student: Hoang Pham (NeurIPS’23, ICLR’25)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Lifelong deep learning (CVPR’22)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FCCBE5-44AE-3947-AFC7-F5CCD068F049}"/>
              </a:ext>
            </a:extLst>
          </p:cNvPr>
          <p:cNvSpPr txBox="1">
            <a:spLocks/>
          </p:cNvSpPr>
          <p:nvPr/>
        </p:nvSpPr>
        <p:spPr bwMode="auto">
          <a:xfrm>
            <a:off x="148214" y="3739387"/>
            <a:ext cx="8434388" cy="14581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Robotics: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Human-robot collaboration – PhD student: Balint </a:t>
            </a:r>
            <a:r>
              <a:rPr lang="en-GB" sz="2200" dirty="0" err="1">
                <a:solidFill>
                  <a:srgbClr val="000000"/>
                </a:solidFill>
                <a:latin typeface="Calibri"/>
                <a:cs typeface="Calibri"/>
              </a:rPr>
              <a:t>Gucsi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 at Southampton (IROS’20, HRI’25, ICRA’25)</a:t>
            </a:r>
          </a:p>
          <a:p>
            <a:pPr marL="457200" lvl="1" indent="0" eaLnBrk="1" hangingPunct="1"/>
            <a:endParaRPr lang="en-GB" sz="2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May be an image of 2 people and text">
            <a:extLst>
              <a:ext uri="{FF2B5EF4-FFF2-40B4-BE49-F238E27FC236}">
                <a16:creationId xmlns:a16="http://schemas.microsoft.com/office/drawing/2014/main" id="{7CD39E6F-3D51-BE42-A2B6-E970CFD47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883" y="3204657"/>
            <a:ext cx="2637613" cy="35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786A50D-3B87-7A46-BA62-A7880948EEE5}"/>
              </a:ext>
            </a:extLst>
          </p:cNvPr>
          <p:cNvSpPr txBox="1">
            <a:spLocks/>
          </p:cNvSpPr>
          <p:nvPr/>
        </p:nvSpPr>
        <p:spPr bwMode="auto">
          <a:xfrm>
            <a:off x="177142" y="5294854"/>
            <a:ext cx="8622100" cy="122586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AI for Social Good:</a:t>
            </a:r>
          </a:p>
          <a:p>
            <a:pPr marL="800100" lvl="1" indent="-342900" eaLnBrk="1" hangingPunct="1">
              <a:buFont typeface="Arial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Calibri"/>
                <a:cs typeface="Calibri"/>
              </a:rPr>
              <a:t>E.g</a:t>
            </a:r>
            <a:r>
              <a:rPr lang="en-GB" sz="2200" dirty="0">
                <a:solidFill>
                  <a:srgbClr val="000000"/>
                </a:solidFill>
                <a:latin typeface="Calibri"/>
                <a:cs typeface="Calibri"/>
              </a:rPr>
              <a:t>, wildfire mitigation (IJCAI’20), vaccine allocation (IJCAI’22), homeless housing program (AIES’18), antipoaching (IJCAI’19),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8CF8E-B8BF-9F45-931B-B73C4396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7897-32A3-2043-80F1-A99EF5F5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23864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50" y="168275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3000" dirty="0"/>
              <a:t>1. Strategic learners are easy to predict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Joint work with Le Cong </a:t>
            </a:r>
            <a:r>
              <a:rPr lang="en-US" dirty="0" err="1">
                <a:solidFill>
                  <a:schemeClr val="accent1"/>
                </a:solidFill>
              </a:rPr>
              <a:t>Dinh</a:t>
            </a:r>
            <a:r>
              <a:rPr lang="en-US" dirty="0">
                <a:solidFill>
                  <a:schemeClr val="accent1"/>
                </a:solidFill>
              </a:rPr>
              <a:t>, Tri-Dung Nguyen, Alain </a:t>
            </a:r>
            <a:r>
              <a:rPr lang="en-US" dirty="0" err="1">
                <a:solidFill>
                  <a:schemeClr val="accent1"/>
                </a:solidFill>
              </a:rPr>
              <a:t>Zemkoho</a:t>
            </a:r>
            <a:r>
              <a:rPr lang="en-US" dirty="0">
                <a:solidFill>
                  <a:schemeClr val="accent1"/>
                </a:solidFill>
              </a:rPr>
              <a:t> (Southampton)</a:t>
            </a:r>
            <a:endParaRPr lang="en-US" i="1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(ALT 2021, JAAMAS 2023)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9841D-AD0F-C04B-9B6B-98A2E90E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05/02/2025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FF322-7F3B-8841-B939-893934D9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CA036-6C6C-7341-9EC0-DA504BDA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DCS ML workshop</a:t>
            </a:r>
          </a:p>
        </p:txBody>
      </p:sp>
    </p:spTree>
    <p:extLst>
      <p:ext uri="{BB962C8B-B14F-4D97-AF65-F5344CB8AC3E}">
        <p14:creationId xmlns:p14="http://schemas.microsoft.com/office/powerpoint/2010/main" val="1720108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2303</Words>
  <Application>Microsoft Macintosh PowerPoint</Application>
  <PresentationFormat>Widescreen</PresentationFormat>
  <Paragraphs>391</Paragraphs>
  <Slides>40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suisseintl</vt:lpstr>
      <vt:lpstr>SVN-Gilroy</vt:lpstr>
      <vt:lpstr>SVN-Gilroy SemiBold</vt:lpstr>
      <vt:lpstr>Office Theme</vt:lpstr>
      <vt:lpstr>PowerPoint Presentation</vt:lpstr>
      <vt:lpstr>When LLM Agents Strategically Behave</vt:lpstr>
      <vt:lpstr>PowerPoint Presentation</vt:lpstr>
      <vt:lpstr>Learning Agent Model</vt:lpstr>
      <vt:lpstr>Future of LLM Agents</vt:lpstr>
      <vt:lpstr>How Strategic Agents Behave?</vt:lpstr>
      <vt:lpstr>Topics covered today</vt:lpstr>
      <vt:lpstr>Topics NOT covered</vt:lpstr>
      <vt:lpstr>PowerPoint Presentation</vt:lpstr>
      <vt:lpstr>Problem setting</vt:lpstr>
      <vt:lpstr>No-regret learners are easy to predict</vt:lpstr>
      <vt:lpstr>Application: last-round convergence in multi-agent systems</vt:lpstr>
      <vt:lpstr>Impossibility results</vt:lpstr>
      <vt:lpstr>Last-round convergence with asymmetric knowledge (Dinh et al., ALT 2021) </vt:lpstr>
      <vt:lpstr>PowerPoint Presentation</vt:lpstr>
      <vt:lpstr>Exploration vs. exploitation</vt:lpstr>
      <vt:lpstr>The multi-armed bandit (MAB)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bandits with verification: unlimited version</vt:lpstr>
      <vt:lpstr>Saving bandits with verification: limited version</vt:lpstr>
      <vt:lpstr>Regret upper bound for verification with limited budget</vt:lpstr>
      <vt:lpstr>PowerPoint Presentation</vt:lpstr>
      <vt:lpstr>Motivation</vt:lpstr>
      <vt:lpstr>Learning with strategic manipulators</vt:lpstr>
      <vt:lpstr>Mimicking zero-sum game is the best for the manipulator (Gan et al., NeurIPS 2019)</vt:lpstr>
      <vt:lpstr>PowerPoint Presentation</vt:lpstr>
      <vt:lpstr>PowerPoint Presentation</vt:lpstr>
      <vt:lpstr>What’s coopetitive game?</vt:lpstr>
      <vt:lpstr>Example 1: Blue-Ray vs. DVD</vt:lpstr>
      <vt:lpstr>Example 2: Tour de France</vt:lpstr>
      <vt:lpstr>Recent interests from the AI Community</vt:lpstr>
      <vt:lpstr>Research questions</vt:lpstr>
      <vt:lpstr>Our focus</vt:lpstr>
      <vt:lpstr>Payoff manipulation explained</vt:lpstr>
      <vt:lpstr>Main Results (Mahesh et al., GameSec 2023)</vt:lpstr>
      <vt:lpstr>Many 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Tran-Thanh, Long</dc:creator>
  <cp:lastModifiedBy>Tran-Thanh, Long</cp:lastModifiedBy>
  <cp:revision>182</cp:revision>
  <dcterms:created xsi:type="dcterms:W3CDTF">2024-05-27T19:45:43Z</dcterms:created>
  <dcterms:modified xsi:type="dcterms:W3CDTF">2025-04-11T18:53:16Z</dcterms:modified>
</cp:coreProperties>
</file>